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82" r:id="rId2"/>
    <p:sldId id="348" r:id="rId3"/>
    <p:sldId id="345" r:id="rId4"/>
    <p:sldId id="344" r:id="rId5"/>
    <p:sldId id="350" r:id="rId6"/>
    <p:sldId id="341" r:id="rId7"/>
    <p:sldId id="349" r:id="rId8"/>
    <p:sldId id="342" r:id="rId9"/>
    <p:sldId id="354" r:id="rId10"/>
    <p:sldId id="355" r:id="rId11"/>
    <p:sldId id="346" r:id="rId12"/>
    <p:sldId id="357" r:id="rId13"/>
    <p:sldId id="34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2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45460-CD88-4CA6-9EB4-743E968A0B14}" type="datetimeFigureOut">
              <a:rPr lang="it-IT" smtClean="0"/>
              <a:t>25/11/2017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9EBFA-DBDD-4908-BE45-14B18692A1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9895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33E74F-7EB2-4BEE-8A88-596ECD45862A}" type="slidenum">
              <a:rPr lang="it-IT"/>
              <a:pPr/>
              <a:t>1</a:t>
            </a:fld>
            <a:endParaRPr lang="it-IT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9018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sz="1200" dirty="0">
              <a:solidFill>
                <a:prstClr val="black"/>
              </a:solidFill>
            </a:endParaRPr>
          </a:p>
          <a:p>
            <a:r>
              <a:rPr lang="it-IT" sz="1200" dirty="0"/>
              <a:t>a tutti e a ciascuno è rivolto l’invito a </a:t>
            </a:r>
            <a:r>
              <a:rPr lang="it-IT" sz="1200" b="1" dirty="0"/>
              <a:t>mettersi in gioco con tutte le proprie capacità, risorse e competenze intellettuali e professionali, affettive e spirituali.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>
              <a:solidFill>
                <a:prstClr val="black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>
              <a:solidFill>
                <a:prstClr val="black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>
              <a:solidFill>
                <a:prstClr val="black"/>
              </a:solidFill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51474-FAE4-4FDC-A1DF-6721AD7A7DF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06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D135E5-6984-4377-9E55-7CE27CC9E0AA}" type="slidenum">
              <a:rPr lang="it-IT" altLang="it-IT"/>
              <a:pPr/>
              <a:t>6</a:t>
            </a:fld>
            <a:endParaRPr lang="it-IT" altLang="it-IT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57192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Diverso da populismo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51474-FAE4-4FDC-A1DF-6721AD7A7DF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16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9CE59-AF1E-416E-A134-A970D6F7D350}" type="slidenum">
              <a:rPr lang="it-IT" altLang="it-IT"/>
              <a:pPr/>
              <a:t>8</a:t>
            </a:fld>
            <a:endParaRPr lang="it-IT" altLang="it-IT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35207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Firenze: «Ma dobbiamo sempre ricordare che non esiste umanesimo autentico che non contempli l’amore come vincolo tra gli esseri umani, sia esso di natura interpersonale, intima, sociale, politica o intellettuale. Su questo si fonda la necessità del dialogo e dell’incontro per costruire insieme con gli altri la società civile» E anche « il fratello conta più delle posizioni che giudichiamo lontane dalle nostre pur autentiche certezze. È fratello»);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Nella tensione tra pienezza e limite si andrà così discernendo storicamente la pacificazione che, volta per volta, è possibile politicamente e opportuna eticamente, e per questo più giusta in maniera situata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.Per il papa, come credente, la pace sociale si basa sulla convinzione che </a:t>
            </a:r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l’unità dello Spirito armonizza tutte le differenze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non solo nel popolo di Dio ma anche tra i popoli della terra. E questa supera qualsiasi conflitto in </a:t>
            </a:r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una nuova e promettente sintesi, che non è il prodotto di una logica necessaria di tesi e antitesi, ma il frutto gratuità della liberta dei cittadini come risposta all’azione (spesso inafferrabile) dello Spirit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o. Il frutto è una diversità riconciliata. (Firenze: «Questo nostro tempo richiede di vivere i problemi come sfide e non come ostacoli: il Signore è attivo e all’opera nel mondo.»)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51474-FAE4-4FDC-A1DF-6721AD7A7DF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11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9CE59-AF1E-416E-A134-A970D6F7D350}" type="slidenum">
              <a:rPr lang="it-IT" altLang="it-IT"/>
              <a:pPr/>
              <a:t>11</a:t>
            </a:fld>
            <a:endParaRPr lang="it-IT" altLang="it-IT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88507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9CE59-AF1E-416E-A134-A970D6F7D350}" type="slidenum">
              <a:rPr lang="it-IT" altLang="it-IT"/>
              <a:pPr/>
              <a:t>13</a:t>
            </a:fld>
            <a:endParaRPr lang="it-IT" altLang="it-IT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44150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20462" y="1411735"/>
            <a:ext cx="9671538" cy="2271622"/>
          </a:xfrm>
        </p:spPr>
        <p:txBody>
          <a:bodyPr>
            <a:normAutofit fontScale="90000"/>
          </a:bodyPr>
          <a:lstStyle/>
          <a:p>
            <a:r>
              <a:rPr lang="it-IT" dirty="0"/>
              <a:t>Papa Francesco </a:t>
            </a:r>
            <a:br>
              <a:rPr lang="it-IT" dirty="0"/>
            </a:br>
            <a:r>
              <a:rPr lang="it-IT" dirty="0"/>
              <a:t>e la Politica</a:t>
            </a:r>
            <a:br>
              <a:rPr lang="it-IT" dirty="0"/>
            </a:br>
            <a:br>
              <a:rPr lang="it-IT" dirty="0"/>
            </a:br>
            <a:endParaRPr lang="it-IT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023537" y="4842457"/>
            <a:ext cx="3850783" cy="1215803"/>
          </a:xfrm>
        </p:spPr>
        <p:txBody>
          <a:bodyPr>
            <a:noAutofit/>
          </a:bodyPr>
          <a:lstStyle/>
          <a:p>
            <a:r>
              <a:rPr lang="it-IT" sz="1800" dirty="0"/>
              <a:t>Carlo </a:t>
            </a:r>
            <a:r>
              <a:rPr lang="it-IT" sz="1800" dirty="0" err="1"/>
              <a:t>Casalone</a:t>
            </a:r>
            <a:r>
              <a:rPr lang="it-IT" sz="1800" dirty="0"/>
              <a:t> SJ</a:t>
            </a:r>
          </a:p>
          <a:p>
            <a:r>
              <a:rPr lang="it-IT" sz="1800" dirty="0"/>
              <a:t>Roma, 25 novembre 2017</a:t>
            </a:r>
          </a:p>
        </p:txBody>
      </p:sp>
    </p:spTree>
    <p:extLst>
      <p:ext uri="{BB962C8B-B14F-4D97-AF65-F5344CB8AC3E}">
        <p14:creationId xmlns:p14="http://schemas.microsoft.com/office/powerpoint/2010/main" val="2010956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03512" y="548680"/>
            <a:ext cx="8507288" cy="6048672"/>
          </a:xfrm>
        </p:spPr>
        <p:txBody>
          <a:bodyPr>
            <a:normAutofit/>
          </a:bodyPr>
          <a:lstStyle/>
          <a:p>
            <a:r>
              <a:rPr lang="it-IT" b="1" dirty="0"/>
              <a:t>«sopportare»,</a:t>
            </a:r>
            <a:r>
              <a:rPr lang="it-IT" dirty="0"/>
              <a:t> spagnolo </a:t>
            </a:r>
            <a:r>
              <a:rPr lang="it-IT" i="1" dirty="0" err="1"/>
              <a:t>sufrir</a:t>
            </a:r>
            <a:r>
              <a:rPr lang="it-IT" dirty="0"/>
              <a:t> indica </a:t>
            </a:r>
          </a:p>
          <a:p>
            <a:pPr lvl="1"/>
            <a:r>
              <a:rPr lang="it-IT" dirty="0"/>
              <a:t>non subire con uno sforzo di pazienza, </a:t>
            </a:r>
          </a:p>
          <a:p>
            <a:pPr lvl="1"/>
            <a:r>
              <a:rPr lang="it-IT" dirty="0"/>
              <a:t>ma accettare di portarne il peso</a:t>
            </a:r>
          </a:p>
          <a:p>
            <a:r>
              <a:rPr lang="it-IT" b="1" dirty="0"/>
              <a:t>«risolvere»,</a:t>
            </a:r>
            <a:r>
              <a:rPr lang="it-IT" dirty="0"/>
              <a:t> </a:t>
            </a:r>
            <a:r>
              <a:rPr lang="it-IT" b="1" dirty="0"/>
              <a:t>riconoscendo </a:t>
            </a:r>
          </a:p>
          <a:p>
            <a:pPr lvl="1"/>
            <a:r>
              <a:rPr lang="it-IT" b="1" dirty="0"/>
              <a:t>dignità di ogni donna e uomo</a:t>
            </a:r>
            <a:r>
              <a:rPr lang="it-IT" dirty="0"/>
              <a:t>, anche avversario e </a:t>
            </a:r>
          </a:p>
          <a:p>
            <a:pPr lvl="1"/>
            <a:r>
              <a:rPr lang="it-IT" b="1" dirty="0"/>
              <a:t>legame originario di solidarietà</a:t>
            </a:r>
            <a:r>
              <a:rPr lang="it-IT" dirty="0"/>
              <a:t> tra tutte le persone</a:t>
            </a:r>
          </a:p>
          <a:p>
            <a:pPr lvl="1"/>
            <a:r>
              <a:rPr lang="it-IT" b="1" dirty="0"/>
              <a:t>mediando</a:t>
            </a:r>
            <a:r>
              <a:rPr lang="it-IT" dirty="0"/>
              <a:t> </a:t>
            </a:r>
          </a:p>
          <a:p>
            <a:pPr lvl="1"/>
            <a:r>
              <a:rPr lang="it-IT" dirty="0"/>
              <a:t>non assorbire differenze in chiave sincretica </a:t>
            </a:r>
          </a:p>
          <a:p>
            <a:pPr lvl="1"/>
            <a:r>
              <a:rPr lang="it-IT" dirty="0"/>
              <a:t>non assolutizzare la propria posizione, </a:t>
            </a:r>
          </a:p>
          <a:p>
            <a:pPr lvl="1"/>
            <a:r>
              <a:rPr lang="it-IT" dirty="0"/>
              <a:t>ma conservare «le preziose potenzialità delle polarità in contrasto» (EG, n. 228)</a:t>
            </a:r>
          </a:p>
          <a:p>
            <a:r>
              <a:rPr lang="it-IT" b="1" dirty="0"/>
              <a:t>«trasformare»</a:t>
            </a:r>
            <a:r>
              <a:rPr lang="it-IT" dirty="0"/>
              <a:t> il conflitto nel passo di un nuovo processo. Per il bene di tutti.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AE3E-33D3-424B-8310-CC863DCF0F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48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dirty="0"/>
              <a:t>Realtà superiore all’idea 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9870" y="2227730"/>
            <a:ext cx="9341224" cy="34065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</a:pPr>
            <a:r>
              <a:rPr lang="it-IT" altLang="it-IT" dirty="0"/>
              <a:t>Mantenere collegamento nel giusto ordine (realtà illuminata dal ragionamento, EG 232)</a:t>
            </a:r>
          </a:p>
          <a:p>
            <a:pPr>
              <a:lnSpc>
                <a:spcPct val="130000"/>
              </a:lnSpc>
            </a:pPr>
            <a:r>
              <a:rPr lang="it-IT" altLang="it-IT" dirty="0"/>
              <a:t>Superamento realismo ingenuo, anche tecno-scientifico</a:t>
            </a:r>
          </a:p>
          <a:p>
            <a:pPr>
              <a:lnSpc>
                <a:spcPct val="130000"/>
              </a:lnSpc>
            </a:pPr>
            <a:r>
              <a:rPr lang="it-IT" altLang="it-IT" dirty="0"/>
              <a:t>Ritorno riflessivo sul vissuto </a:t>
            </a:r>
            <a:r>
              <a:rPr lang="it-IT" dirty="0"/>
              <a:t>, abilita a una </a:t>
            </a:r>
            <a:r>
              <a:rPr lang="it-IT" b="1" dirty="0"/>
              <a:t>decisione libera </a:t>
            </a:r>
            <a:r>
              <a:rPr lang="it-IT" dirty="0"/>
              <a:t>e consapevole in vista di un </a:t>
            </a:r>
            <a:r>
              <a:rPr lang="it-IT" b="1" dirty="0"/>
              <a:t>passaggio all’azione</a:t>
            </a:r>
            <a:r>
              <a:rPr lang="it-IT" dirty="0"/>
              <a:t>, che diventa la base di una successiva esperienza</a:t>
            </a: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48593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806824" y="94130"/>
            <a:ext cx="10744199" cy="6667487"/>
            <a:chOff x="-676835" y="-956378"/>
            <a:chExt cx="10744199" cy="6661867"/>
          </a:xfrm>
        </p:grpSpPr>
        <p:sp>
          <p:nvSpPr>
            <p:cNvPr id="3" name="Rettangolo 2"/>
            <p:cNvSpPr/>
            <p:nvPr/>
          </p:nvSpPr>
          <p:spPr>
            <a:xfrm>
              <a:off x="-676835" y="-102066"/>
              <a:ext cx="10744199" cy="255239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it-IT" sz="3200" b="1" dirty="0">
                  <a:ea typeface="Times New Roman" panose="02020603050405020304" pitchFamily="18" charset="0"/>
                </a:rPr>
                <a:t>Il modello non è la sfera, che non è superiore alle parti,</a:t>
              </a:r>
              <a:r>
                <a:rPr lang="it-IT" sz="3200" dirty="0">
                  <a:ea typeface="Times New Roman" panose="02020603050405020304" pitchFamily="18" charset="0"/>
                </a:rPr>
                <a:t> (ogni punto è equidistante dal centro e non vi sono differenze tra un punto e l’altro). </a:t>
              </a:r>
            </a:p>
            <a:p>
              <a:r>
                <a:rPr lang="it-IT" sz="3200" b="1" dirty="0">
                  <a:solidFill>
                    <a:srgbClr val="0070C0"/>
                  </a:solidFill>
                  <a:ea typeface="Times New Roman" panose="02020603050405020304" pitchFamily="18" charset="0"/>
                </a:rPr>
                <a:t>Il modello è il poliedro</a:t>
              </a:r>
              <a:r>
                <a:rPr lang="it-IT" sz="3200" dirty="0">
                  <a:ea typeface="Times New Roman" panose="02020603050405020304" pitchFamily="18" charset="0"/>
                </a:rPr>
                <a:t>, che riflette la confluenza di tutte le parzialità mantenendo la loro originalità. (</a:t>
              </a:r>
              <a:r>
                <a:rPr lang="it-IT" sz="3200" dirty="0" err="1">
                  <a:ea typeface="Times New Roman" panose="02020603050405020304" pitchFamily="18" charset="0"/>
                </a:rPr>
                <a:t>cfr</a:t>
              </a:r>
              <a:r>
                <a:rPr lang="it-IT" sz="3200" dirty="0">
                  <a:ea typeface="Times New Roman" panose="02020603050405020304" pitchFamily="18" charset="0"/>
                </a:rPr>
                <a:t> EG, n. 236)</a:t>
              </a:r>
            </a:p>
          </p:txBody>
        </p:sp>
        <p:pic>
          <p:nvPicPr>
            <p:cNvPr id="4" name="Immagin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5264" y="2671838"/>
              <a:ext cx="4369587" cy="3033651"/>
            </a:xfrm>
            <a:prstGeom prst="rect">
              <a:avLst/>
            </a:prstGeom>
          </p:spPr>
        </p:pic>
        <p:pic>
          <p:nvPicPr>
            <p:cNvPr id="5" name="Immagin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663" y="2685485"/>
              <a:ext cx="4232573" cy="3006359"/>
            </a:xfrm>
            <a:prstGeom prst="rect">
              <a:avLst/>
            </a:prstGeom>
          </p:spPr>
        </p:pic>
        <p:sp>
          <p:nvSpPr>
            <p:cNvPr id="7" name="Titolo 1"/>
            <p:cNvSpPr txBox="1">
              <a:spLocks/>
            </p:cNvSpPr>
            <p:nvPr/>
          </p:nvSpPr>
          <p:spPr>
            <a:xfrm>
              <a:off x="411436" y="-956378"/>
              <a:ext cx="8229600" cy="909721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algn="ctr" defTabSz="914400">
                <a:spcBef>
                  <a:spcPct val="0"/>
                </a:spcBef>
                <a:defRPr/>
              </a:pPr>
              <a:r>
                <a:rPr lang="it-IT" sz="4400" i="1">
                  <a:latin typeface="+mj-lt"/>
                  <a:ea typeface="+mj-ea"/>
                  <a:cs typeface="+mj-cs"/>
                </a:rPr>
                <a:t>Il tutto </a:t>
              </a:r>
              <a:r>
                <a:rPr lang="it-IT" sz="4400" i="1" dirty="0">
                  <a:latin typeface="+mj-lt"/>
                  <a:ea typeface="+mj-ea"/>
                  <a:cs typeface="+mj-cs"/>
                </a:rPr>
                <a:t>è superiore alla parte</a:t>
              </a:r>
              <a:endParaRPr lang="it-IT" sz="2200" dirty="0">
                <a:latin typeface="+mj-lt"/>
                <a:ea typeface="+mj-ea"/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205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dirty="0"/>
              <a:t>Per concludere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9870" y="2227730"/>
            <a:ext cx="9341224" cy="34065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</a:pPr>
            <a:r>
              <a:rPr lang="it-IT" altLang="it-IT" dirty="0"/>
              <a:t>Es. Subordinazione della proprietà privata alla destinazione universale dei beni (LS, 74)</a:t>
            </a:r>
          </a:p>
          <a:p>
            <a:pPr>
              <a:lnSpc>
                <a:spcPct val="130000"/>
              </a:lnSpc>
            </a:pPr>
            <a:r>
              <a:rPr lang="it-IT" altLang="it-IT" dirty="0"/>
              <a:t>Articolazione dei come criterio per la costruzione di un popolo che viva in pace, giustizia e fraternità</a:t>
            </a:r>
          </a:p>
          <a:p>
            <a:pPr>
              <a:lnSpc>
                <a:spcPct val="130000"/>
              </a:lnSpc>
            </a:pPr>
            <a:r>
              <a:rPr lang="it-IT" altLang="it-IT" dirty="0"/>
              <a:t>Pacificazione interiore per la pace sociale</a:t>
            </a:r>
          </a:p>
          <a:p>
            <a:pPr>
              <a:lnSpc>
                <a:spcPct val="130000"/>
              </a:lnSpc>
            </a:pPr>
            <a:r>
              <a:rPr lang="it-IT" altLang="it-IT" dirty="0"/>
              <a:t>Autenticità </a:t>
            </a:r>
            <a:r>
              <a:rPr lang="it-IT" altLang="it-IT"/>
              <a:t>- consonanza</a:t>
            </a: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08786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Passi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6958" y="2013418"/>
            <a:ext cx="9312089" cy="312336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it-IT" dirty="0"/>
              <a:t>Approccio contemplativo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it-IT" dirty="0"/>
              <a:t>Cammino conversione personale contro-culturale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it-IT" dirty="0"/>
              <a:t>Popolo: formazione di un soggetto collettivo plurale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it-IT" dirty="0"/>
              <a:t>Concretizzare: i 4 principi</a:t>
            </a:r>
          </a:p>
        </p:txBody>
      </p:sp>
    </p:spTree>
    <p:extLst>
      <p:ext uri="{BB962C8B-B14F-4D97-AF65-F5344CB8AC3E}">
        <p14:creationId xmlns:p14="http://schemas.microsoft.com/office/powerpoint/2010/main" val="310866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Sguardo e ascolto contemplativo - 1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5629" y="1892393"/>
            <a:ext cx="10860742" cy="483113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it-IT" b="1" dirty="0"/>
              <a:t>Collegamenti</a:t>
            </a:r>
            <a:r>
              <a:rPr lang="it-IT" dirty="0"/>
              <a:t> tra i fenomeni e le diverse letture possibili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it-IT" dirty="0"/>
              <a:t>Ecologia integrale (LS: dimensioni correlate e competenze molteplici)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it-IT" dirty="0"/>
              <a:t>Andare</a:t>
            </a:r>
            <a:r>
              <a:rPr lang="it-IT" b="1" dirty="0"/>
              <a:t> oltre l’apparenza </a:t>
            </a:r>
            <a:r>
              <a:rPr lang="it-IT" dirty="0"/>
              <a:t>immediata e il </a:t>
            </a:r>
            <a:r>
              <a:rPr lang="it-IT" b="1" dirty="0"/>
              <a:t>tempo</a:t>
            </a:r>
            <a:r>
              <a:rPr lang="it-IT" dirty="0"/>
              <a:t> istantaneo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it-IT" dirty="0"/>
              <a:t>«Cosa </a:t>
            </a:r>
            <a:r>
              <a:rPr lang="it-IT" b="1" dirty="0"/>
              <a:t>implica</a:t>
            </a:r>
            <a:r>
              <a:rPr lang="it-IT" dirty="0"/>
              <a:t> questo comportamento? Dove ci porta nel breve ma anche nel lungo periodo?»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it-IT" dirty="0"/>
              <a:t>«Come si collega con altri eventi e </a:t>
            </a:r>
            <a:r>
              <a:rPr lang="it-IT" b="1" dirty="0"/>
              <a:t>realtà importanti, ultime (regno dei fini)</a:t>
            </a:r>
            <a:r>
              <a:rPr lang="it-IT" dirty="0"/>
              <a:t>?»</a:t>
            </a:r>
          </a:p>
        </p:txBody>
      </p:sp>
    </p:spTree>
    <p:extLst>
      <p:ext uri="{BB962C8B-B14F-4D97-AF65-F5344CB8AC3E}">
        <p14:creationId xmlns:p14="http://schemas.microsoft.com/office/powerpoint/2010/main" val="209441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Sguardo contemplativo - 2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05841"/>
            <a:ext cx="10860742" cy="391673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it-IT" dirty="0"/>
              <a:t>Non estraneità (oggettivante), ma partecipazione (coinvolgimento relazionale): Terra sorella e madre (LS 1), la pratica della lode (LS). 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it-IT" dirty="0"/>
              <a:t>Vicinanza al «sentire»: Recettività-passività. 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it-IT" dirty="0"/>
              <a:t>«Quali sentimenti suscita in me questo evento?»</a:t>
            </a:r>
          </a:p>
          <a:p>
            <a:pPr lvl="2">
              <a:lnSpc>
                <a:spcPct val="110000"/>
              </a:lnSpc>
              <a:spcBef>
                <a:spcPts val="1200"/>
              </a:spcBef>
            </a:pPr>
            <a:r>
              <a:rPr lang="it-IT" dirty="0"/>
              <a:t>Compassione, condividere la sofferenza dell’altro: ascoltare grido terra e poveri (LS  49)</a:t>
            </a:r>
          </a:p>
          <a:p>
            <a:pPr lvl="2">
              <a:lnSpc>
                <a:spcPct val="110000"/>
              </a:lnSpc>
              <a:spcBef>
                <a:spcPts val="1200"/>
              </a:spcBef>
            </a:pPr>
            <a:r>
              <a:rPr lang="it-IT" dirty="0"/>
              <a:t>«sentire e gustare» (AL 127, 207)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it-IT" dirty="0"/>
              <a:t>(Riconoscere presenza operante dello Spirito nella storia)</a:t>
            </a:r>
          </a:p>
        </p:txBody>
      </p:sp>
    </p:spTree>
    <p:extLst>
      <p:ext uri="{BB962C8B-B14F-4D97-AF65-F5344CB8AC3E}">
        <p14:creationId xmlns:p14="http://schemas.microsoft.com/office/powerpoint/2010/main" val="252893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914401" y="1556792"/>
            <a:ext cx="1047525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sz="3200" dirty="0">
                <a:ea typeface="Times New Roman" panose="02020603050405020304" pitchFamily="18" charset="0"/>
              </a:rPr>
              <a:t>«</a:t>
            </a:r>
            <a:r>
              <a:rPr lang="it-IT" sz="3200" dirty="0"/>
              <a:t>L’obiettivo</a:t>
            </a:r>
            <a:r>
              <a:rPr lang="it-IT" sz="3200" b="1" dirty="0">
                <a:solidFill>
                  <a:schemeClr val="accent1"/>
                </a:solidFill>
              </a:rPr>
              <a:t> </a:t>
            </a:r>
            <a:r>
              <a:rPr lang="it-IT" sz="3200" dirty="0"/>
              <a:t>non è di raccogliere informazioni o saziare la nostra curiosità, ma di </a:t>
            </a:r>
            <a:r>
              <a:rPr lang="it-IT" sz="3200" b="1" dirty="0"/>
              <a:t>prendere dolorosa coscienza</a:t>
            </a:r>
            <a:r>
              <a:rPr lang="it-IT" sz="3200" dirty="0"/>
              <a:t>, osare trasformare in sofferenza personale quello che accade al mondo, e così  </a:t>
            </a:r>
            <a:r>
              <a:rPr lang="it-IT" sz="3200" b="1" dirty="0"/>
              <a:t>riconoscere qual è il contributo che ciascuno può portare</a:t>
            </a:r>
            <a:r>
              <a:rPr lang="it-IT" sz="3200" dirty="0"/>
              <a:t>»</a:t>
            </a:r>
            <a:r>
              <a:rPr lang="it-IT" sz="3200" dirty="0">
                <a:solidFill>
                  <a:schemeClr val="accent1"/>
                </a:solidFill>
              </a:rPr>
              <a:t> </a:t>
            </a:r>
            <a:r>
              <a:rPr lang="it-IT" sz="3200" dirty="0"/>
              <a:t>(LS, n. 19)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sz="3200" dirty="0"/>
              <a:t>«Una Chiesa sinodale è una Chiesa dell'ascolto, nella consapevolezza che ascoltare è più che sentire [12]. </a:t>
            </a:r>
            <a:r>
              <a:rPr lang="it-IT" sz="3200" b="1" dirty="0"/>
              <a:t>È un ascolto reciproco in cui ciascuno ha qualcosa da imparare</a:t>
            </a:r>
            <a:r>
              <a:rPr lang="it-IT" sz="3200" dirty="0"/>
              <a:t>».</a:t>
            </a:r>
            <a:endParaRPr lang="it-IT" sz="32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981200" y="33311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/>
              <a:t>Sentire – ascoltare – contribuire </a:t>
            </a:r>
            <a:endParaRPr lang="it-IT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03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20000" y="219635"/>
            <a:ext cx="9906588" cy="1143000"/>
          </a:xfrm>
        </p:spPr>
        <p:txBody>
          <a:bodyPr>
            <a:normAutofit/>
          </a:bodyPr>
          <a:lstStyle/>
          <a:p>
            <a:r>
              <a:rPr lang="it-IT" altLang="it-IT" sz="4000" dirty="0"/>
              <a:t>Cammino personale: conversione permanente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094" y="1798731"/>
            <a:ext cx="11255188" cy="4351338"/>
          </a:xfrm>
        </p:spPr>
        <p:txBody>
          <a:bodyPr/>
          <a:lstStyle/>
          <a:p>
            <a:r>
              <a:rPr lang="it-IT" altLang="it-IT" b="1" dirty="0"/>
              <a:t>Paradigma tecnologico riduttivo</a:t>
            </a:r>
            <a:r>
              <a:rPr lang="it-IT" altLang="it-IT" dirty="0"/>
              <a:t>: omogeneo e unidimensionale (LS 106)</a:t>
            </a:r>
          </a:p>
          <a:p>
            <a:r>
              <a:rPr lang="it-IT" altLang="it-IT" dirty="0"/>
              <a:t>Prodotti non neutri ma condizionano </a:t>
            </a:r>
            <a:r>
              <a:rPr lang="it-IT" altLang="it-IT" b="1" dirty="0"/>
              <a:t>stili</a:t>
            </a:r>
            <a:r>
              <a:rPr lang="it-IT" altLang="it-IT" dirty="0"/>
              <a:t> di vita (LS 107)</a:t>
            </a:r>
          </a:p>
          <a:p>
            <a:r>
              <a:rPr lang="it-IT" altLang="it-IT" dirty="0"/>
              <a:t>Coalizione con il mercato: </a:t>
            </a:r>
            <a:r>
              <a:rPr lang="it-IT" altLang="it-IT" b="1" dirty="0"/>
              <a:t>tecnocrazia</a:t>
            </a:r>
            <a:r>
              <a:rPr lang="it-IT" altLang="it-IT" dirty="0"/>
              <a:t> domina sulla politica</a:t>
            </a:r>
          </a:p>
          <a:p>
            <a:r>
              <a:rPr lang="it-IT" altLang="it-IT" dirty="0"/>
              <a:t>Diventa contro-culturale uno «stile di vita con obiettivi almeno parzialmente indipendenti dalla tecnica» (LS 108)</a:t>
            </a:r>
          </a:p>
          <a:p>
            <a:r>
              <a:rPr lang="it-IT" altLang="it-IT" dirty="0"/>
              <a:t>Prendersi cura delle </a:t>
            </a:r>
            <a:r>
              <a:rPr lang="it-IT" altLang="it-IT" b="1" dirty="0"/>
              <a:t>fragilità</a:t>
            </a:r>
            <a:r>
              <a:rPr lang="it-IT" altLang="it-IT" dirty="0"/>
              <a:t> delle relazioni, guardare dalle periferie (Amelia </a:t>
            </a:r>
            <a:r>
              <a:rPr lang="it-IT" altLang="it-IT" dirty="0" err="1"/>
              <a:t>Podetti</a:t>
            </a:r>
            <a:r>
              <a:rPr lang="it-IT" altLang="it-IT" dirty="0"/>
              <a:t>)</a:t>
            </a:r>
          </a:p>
          <a:p>
            <a:r>
              <a:rPr lang="it-IT" altLang="it-IT" dirty="0"/>
              <a:t>La formazione di un popolo, soggetto collettivo</a:t>
            </a:r>
          </a:p>
          <a:p>
            <a:endParaRPr lang="it-IT" altLang="it-IT" dirty="0"/>
          </a:p>
          <a:p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09678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it-IT" b="1" dirty="0"/>
              <a:t>L’attenzione al </a:t>
            </a:r>
            <a:r>
              <a:rPr lang="it-IT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popolo</a:t>
            </a:r>
            <a:endParaRPr lang="it-IT" b="1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79100" y="2269378"/>
            <a:ext cx="10625712" cy="3795246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it-IT" dirty="0"/>
              <a:t>Per essere popolo non è sufficiente coabitare e convivere. </a:t>
            </a:r>
            <a:r>
              <a:rPr lang="it-IT" b="1" dirty="0"/>
              <a:t>Diventare un popolo è qualcosa di più</a:t>
            </a:r>
            <a:r>
              <a:rPr lang="it-IT" dirty="0"/>
              <a:t>, e </a:t>
            </a:r>
            <a:r>
              <a:rPr lang="it-IT" b="1" dirty="0"/>
              <a:t>richiede un costante processo nel quale ogni nuova generazione si vede coinvolta</a:t>
            </a:r>
          </a:p>
          <a:p>
            <a:pPr>
              <a:spcBef>
                <a:spcPts val="1800"/>
              </a:spcBef>
            </a:pPr>
            <a:r>
              <a:rPr lang="it-IT" b="1" dirty="0"/>
              <a:t>Volersi integrare –&gt; cultura dell’incontro (uscire da sé, verso l’altro)</a:t>
            </a:r>
          </a:p>
          <a:p>
            <a:pPr>
              <a:spcBef>
                <a:spcPts val="1800"/>
              </a:spcBef>
            </a:pPr>
            <a:r>
              <a:rPr lang="it-IT" b="1" dirty="0"/>
              <a:t>Non una “sostanza” ma una “relazione dinamica</a:t>
            </a:r>
            <a:r>
              <a:rPr lang="it-IT" dirty="0"/>
              <a:t>”, che integra le differenze attraverso un percorso di dialogo.</a:t>
            </a:r>
          </a:p>
          <a:p>
            <a:pPr>
              <a:spcBef>
                <a:spcPts val="1800"/>
              </a:spcBef>
            </a:pPr>
            <a:r>
              <a:rPr lang="it-IT" dirty="0"/>
              <a:t>ERGO: connotazione intenzionale e progettuale, affrontare conflitti</a:t>
            </a:r>
          </a:p>
        </p:txBody>
      </p:sp>
    </p:spTree>
    <p:extLst>
      <p:ext uri="{BB962C8B-B14F-4D97-AF65-F5344CB8AC3E}">
        <p14:creationId xmlns:p14="http://schemas.microsoft.com/office/powerpoint/2010/main" val="156597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dirty="0"/>
              <a:t>Tempo superiore allo spazio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9870" y="2227730"/>
            <a:ext cx="9341224" cy="3406588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it-IT" altLang="it-IT" dirty="0"/>
              <a:t>Compimento (non ancora) e limite (già)</a:t>
            </a:r>
          </a:p>
          <a:p>
            <a:pPr>
              <a:lnSpc>
                <a:spcPct val="130000"/>
              </a:lnSpc>
            </a:pPr>
            <a:r>
              <a:rPr lang="it-IT" altLang="it-IT" dirty="0"/>
              <a:t>Processi: partecipazione di altri e tenacia nella durata</a:t>
            </a:r>
          </a:p>
          <a:p>
            <a:pPr>
              <a:lnSpc>
                <a:spcPct val="130000"/>
              </a:lnSpc>
            </a:pPr>
            <a:r>
              <a:rPr lang="it-IT" altLang="it-IT" dirty="0"/>
              <a:t>Lungimiranza e lunga scadenza</a:t>
            </a:r>
          </a:p>
        </p:txBody>
      </p:sp>
    </p:spTree>
    <p:extLst>
      <p:ext uri="{BB962C8B-B14F-4D97-AF65-F5344CB8AC3E}">
        <p14:creationId xmlns:p14="http://schemas.microsoft.com/office/powerpoint/2010/main" val="400229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Unità superiore al conflitto (inevitabile) - Diversi atteggiamenti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1120000" y="2350060"/>
            <a:ext cx="10233800" cy="3015316"/>
          </a:xfrm>
        </p:spPr>
        <p:txBody>
          <a:bodyPr>
            <a:normAutofit/>
          </a:bodyPr>
          <a:lstStyle/>
          <a:p>
            <a:r>
              <a:rPr lang="it-IT" b="1" dirty="0"/>
              <a:t>ignorare o dissimulare </a:t>
            </a:r>
            <a:r>
              <a:rPr lang="it-IT" dirty="0"/>
              <a:t>il conflitto (226), continuare ad andare avanti come se niente fosse, lavandosene le mani (227)</a:t>
            </a:r>
          </a:p>
          <a:p>
            <a:r>
              <a:rPr lang="it-IT" b="1" dirty="0"/>
              <a:t>rimanere imprigionati </a:t>
            </a:r>
            <a:r>
              <a:rPr lang="it-IT" dirty="0"/>
              <a:t>dal conflitto (= ritardare la ricerca di soluzioni). Così viene mene una prospettiva ampia, realtà resta frammentata.</a:t>
            </a:r>
          </a:p>
          <a:p>
            <a:r>
              <a:rPr lang="it-IT" b="1" dirty="0"/>
              <a:t>assumere il conflitto, e cioè: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120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fondità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TM04033923[[fn=Profondità]]</Template>
  <TotalTime>4179</TotalTime>
  <Words>1032</Words>
  <Application>Microsoft Office PowerPoint</Application>
  <PresentationFormat>Widescreen</PresentationFormat>
  <Paragraphs>83</Paragraphs>
  <Slides>13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Calibri</vt:lpstr>
      <vt:lpstr>Corbel</vt:lpstr>
      <vt:lpstr>Times New Roman</vt:lpstr>
      <vt:lpstr>Profondità</vt:lpstr>
      <vt:lpstr>Papa Francesco  e la Politica  </vt:lpstr>
      <vt:lpstr>Passi </vt:lpstr>
      <vt:lpstr>Sguardo e ascolto contemplativo - 1</vt:lpstr>
      <vt:lpstr>Sguardo contemplativo - 2</vt:lpstr>
      <vt:lpstr>Presentazione standard di PowerPoint</vt:lpstr>
      <vt:lpstr>Cammino personale: conversione permanente</vt:lpstr>
      <vt:lpstr>L’attenzione al popolo</vt:lpstr>
      <vt:lpstr>Tempo superiore allo spazio</vt:lpstr>
      <vt:lpstr>Unità superiore al conflitto (inevitabile) - Diversi atteggiamenti</vt:lpstr>
      <vt:lpstr>Presentazione standard di PowerPoint</vt:lpstr>
      <vt:lpstr>Realtà superiore all’idea </vt:lpstr>
      <vt:lpstr>Presentazione standard di PowerPoint</vt:lpstr>
      <vt:lpstr>Per concludere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Amoris laetitia</dc:title>
  <dc:creator>casalone.c@outlook.com</dc:creator>
  <cp:lastModifiedBy>Guido Formigoni</cp:lastModifiedBy>
  <cp:revision>178</cp:revision>
  <dcterms:created xsi:type="dcterms:W3CDTF">2016-09-26T14:10:13Z</dcterms:created>
  <dcterms:modified xsi:type="dcterms:W3CDTF">2017-11-25T11:23:28Z</dcterms:modified>
</cp:coreProperties>
</file>