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6" r:id="rId4"/>
    <p:sldId id="259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DC03AD-7C89-47E7-9CD4-EC758272DD4D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CB67468-95C7-40F6-AAE6-F51381698588}">
      <dgm:prSet phldrT="[Testo]"/>
      <dgm:spPr/>
      <dgm:t>
        <a:bodyPr/>
        <a:lstStyle/>
        <a:p>
          <a:endParaRPr lang="it-IT" dirty="0"/>
        </a:p>
      </dgm:t>
    </dgm:pt>
    <dgm:pt modelId="{F7E596AD-C9FD-4845-ACE7-11B9D30D68A8}" type="parTrans" cxnId="{7C44F6DF-E3F8-4471-AE0D-EF6CBA2F838F}">
      <dgm:prSet/>
      <dgm:spPr/>
      <dgm:t>
        <a:bodyPr/>
        <a:lstStyle/>
        <a:p>
          <a:endParaRPr lang="it-IT"/>
        </a:p>
      </dgm:t>
    </dgm:pt>
    <dgm:pt modelId="{937464AE-1DA9-4440-8C89-1C463275B701}" type="sibTrans" cxnId="{7C44F6DF-E3F8-4471-AE0D-EF6CBA2F838F}">
      <dgm:prSet/>
      <dgm:spPr/>
      <dgm:t>
        <a:bodyPr/>
        <a:lstStyle/>
        <a:p>
          <a:endParaRPr lang="it-IT"/>
        </a:p>
      </dgm:t>
    </dgm:pt>
    <dgm:pt modelId="{2947A7A6-E9E7-4359-9BBA-3515FB28E7D0}">
      <dgm:prSet phldrT="[Testo]"/>
      <dgm:spPr/>
      <dgm:t>
        <a:bodyPr/>
        <a:lstStyle/>
        <a:p>
          <a:r>
            <a:rPr lang="it-IT" dirty="0"/>
            <a:t>Cattolicesimo liberale</a:t>
          </a:r>
        </a:p>
      </dgm:t>
    </dgm:pt>
    <dgm:pt modelId="{12D77F76-9C93-458F-9DF3-A9045A3D15DB}" type="parTrans" cxnId="{55600E37-320D-4FBF-A96B-C5A46034D618}">
      <dgm:prSet/>
      <dgm:spPr/>
      <dgm:t>
        <a:bodyPr/>
        <a:lstStyle/>
        <a:p>
          <a:endParaRPr lang="it-IT"/>
        </a:p>
      </dgm:t>
    </dgm:pt>
    <dgm:pt modelId="{5A8EF48B-D6E1-4203-8C98-28A8D820A780}" type="sibTrans" cxnId="{55600E37-320D-4FBF-A96B-C5A46034D618}">
      <dgm:prSet/>
      <dgm:spPr/>
      <dgm:t>
        <a:bodyPr/>
        <a:lstStyle/>
        <a:p>
          <a:endParaRPr lang="it-IT"/>
        </a:p>
      </dgm:t>
    </dgm:pt>
    <dgm:pt modelId="{2B5C4C00-C8B1-4B35-9E78-FCE3B88A666C}">
      <dgm:prSet phldrT="[Testo]"/>
      <dgm:spPr/>
      <dgm:t>
        <a:bodyPr/>
        <a:lstStyle/>
        <a:p>
          <a:r>
            <a:rPr lang="it-IT" dirty="0"/>
            <a:t>Cattolicesimo democratico</a:t>
          </a:r>
        </a:p>
      </dgm:t>
    </dgm:pt>
    <dgm:pt modelId="{E6A2B837-FEFF-4DEA-A4C7-F05CC2591E69}" type="parTrans" cxnId="{C5EDC92F-3720-4AD4-A18B-DBE1B593711E}">
      <dgm:prSet/>
      <dgm:spPr/>
      <dgm:t>
        <a:bodyPr/>
        <a:lstStyle/>
        <a:p>
          <a:endParaRPr lang="it-IT"/>
        </a:p>
      </dgm:t>
    </dgm:pt>
    <dgm:pt modelId="{A9B29309-940B-46B8-9EEC-5E8529509E2C}" type="sibTrans" cxnId="{C5EDC92F-3720-4AD4-A18B-DBE1B593711E}">
      <dgm:prSet/>
      <dgm:spPr/>
      <dgm:t>
        <a:bodyPr/>
        <a:lstStyle/>
        <a:p>
          <a:endParaRPr lang="it-IT"/>
        </a:p>
      </dgm:t>
    </dgm:pt>
    <dgm:pt modelId="{599F40D9-3264-418B-B7A2-97725117E6B4}">
      <dgm:prSet phldrT="[Testo]"/>
      <dgm:spPr/>
      <dgm:t>
        <a:bodyPr/>
        <a:lstStyle/>
        <a:p>
          <a:r>
            <a:rPr lang="it-IT" dirty="0"/>
            <a:t>Cattolicesimo Intransigente</a:t>
          </a:r>
        </a:p>
      </dgm:t>
    </dgm:pt>
    <dgm:pt modelId="{9FF8E30C-AA48-43DA-8F78-B2F2664D709D}" type="parTrans" cxnId="{B380187B-4D5F-480A-96C9-44A443D71133}">
      <dgm:prSet/>
      <dgm:spPr/>
      <dgm:t>
        <a:bodyPr/>
        <a:lstStyle/>
        <a:p>
          <a:endParaRPr lang="it-IT"/>
        </a:p>
      </dgm:t>
    </dgm:pt>
    <dgm:pt modelId="{F685308F-C9A4-4702-A07E-BA37E0324DAB}" type="sibTrans" cxnId="{B380187B-4D5F-480A-96C9-44A443D71133}">
      <dgm:prSet/>
      <dgm:spPr/>
      <dgm:t>
        <a:bodyPr/>
        <a:lstStyle/>
        <a:p>
          <a:endParaRPr lang="it-IT"/>
        </a:p>
      </dgm:t>
    </dgm:pt>
    <dgm:pt modelId="{411508DE-B00C-4DCC-AEAE-8141034AD078}">
      <dgm:prSet phldrT="[Testo]"/>
      <dgm:spPr/>
      <dgm:t>
        <a:bodyPr/>
        <a:lstStyle/>
        <a:p>
          <a:r>
            <a:rPr lang="it-IT" dirty="0"/>
            <a:t>Cattolicesimo sociale</a:t>
          </a:r>
        </a:p>
      </dgm:t>
    </dgm:pt>
    <dgm:pt modelId="{0A06602A-093E-4BA0-AA2C-82E26C6E3A24}" type="parTrans" cxnId="{B2CEA655-6ADB-4ACD-8DC1-07B5C5DB72CD}">
      <dgm:prSet/>
      <dgm:spPr/>
      <dgm:t>
        <a:bodyPr/>
        <a:lstStyle/>
        <a:p>
          <a:endParaRPr lang="it-IT"/>
        </a:p>
      </dgm:t>
    </dgm:pt>
    <dgm:pt modelId="{86F895CA-3696-43DE-9FE9-F220B05F592E}" type="sibTrans" cxnId="{B2CEA655-6ADB-4ACD-8DC1-07B5C5DB72CD}">
      <dgm:prSet/>
      <dgm:spPr/>
      <dgm:t>
        <a:bodyPr/>
        <a:lstStyle/>
        <a:p>
          <a:endParaRPr lang="it-IT"/>
        </a:p>
      </dgm:t>
    </dgm:pt>
    <dgm:pt modelId="{C723A8A3-038E-4D89-B178-28CCFF4EA16F}" type="pres">
      <dgm:prSet presAssocID="{A0DC03AD-7C89-47E7-9CD4-EC758272DD4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6FEE72E-4C66-4550-BF64-389195E65AAB}" type="pres">
      <dgm:prSet presAssocID="{A0DC03AD-7C89-47E7-9CD4-EC758272DD4D}" presName="matrix" presStyleCnt="0"/>
      <dgm:spPr/>
    </dgm:pt>
    <dgm:pt modelId="{4BF32901-B010-4350-AA6E-4151C77D8DD5}" type="pres">
      <dgm:prSet presAssocID="{A0DC03AD-7C89-47E7-9CD4-EC758272DD4D}" presName="tile1" presStyleLbl="node1" presStyleIdx="0" presStyleCnt="4"/>
      <dgm:spPr/>
      <dgm:t>
        <a:bodyPr/>
        <a:lstStyle/>
        <a:p>
          <a:endParaRPr lang="it-IT"/>
        </a:p>
      </dgm:t>
    </dgm:pt>
    <dgm:pt modelId="{1AD608E7-C087-414F-8B32-7341D3E31093}" type="pres">
      <dgm:prSet presAssocID="{A0DC03AD-7C89-47E7-9CD4-EC758272DD4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9C3E9C-7BFA-463C-B8AC-E7A570293C98}" type="pres">
      <dgm:prSet presAssocID="{A0DC03AD-7C89-47E7-9CD4-EC758272DD4D}" presName="tile2" presStyleLbl="node1" presStyleIdx="1" presStyleCnt="4"/>
      <dgm:spPr/>
      <dgm:t>
        <a:bodyPr/>
        <a:lstStyle/>
        <a:p>
          <a:endParaRPr lang="it-IT"/>
        </a:p>
      </dgm:t>
    </dgm:pt>
    <dgm:pt modelId="{D373D91A-FE21-4A07-8D9E-D903994C1478}" type="pres">
      <dgm:prSet presAssocID="{A0DC03AD-7C89-47E7-9CD4-EC758272DD4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E390F50-BB75-4B36-A7EB-712613D9AB71}" type="pres">
      <dgm:prSet presAssocID="{A0DC03AD-7C89-47E7-9CD4-EC758272DD4D}" presName="tile3" presStyleLbl="node1" presStyleIdx="2" presStyleCnt="4"/>
      <dgm:spPr/>
      <dgm:t>
        <a:bodyPr/>
        <a:lstStyle/>
        <a:p>
          <a:endParaRPr lang="it-IT"/>
        </a:p>
      </dgm:t>
    </dgm:pt>
    <dgm:pt modelId="{43C7F6F7-D6CE-4B22-BB3D-EE18234FD4BA}" type="pres">
      <dgm:prSet presAssocID="{A0DC03AD-7C89-47E7-9CD4-EC758272DD4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B6D68E-E6D2-4164-B1D9-AE81835361ED}" type="pres">
      <dgm:prSet presAssocID="{A0DC03AD-7C89-47E7-9CD4-EC758272DD4D}" presName="tile4" presStyleLbl="node1" presStyleIdx="3" presStyleCnt="4"/>
      <dgm:spPr/>
      <dgm:t>
        <a:bodyPr/>
        <a:lstStyle/>
        <a:p>
          <a:endParaRPr lang="it-IT"/>
        </a:p>
      </dgm:t>
    </dgm:pt>
    <dgm:pt modelId="{32B5202E-521E-4BB3-8CE1-D019DE1A09B1}" type="pres">
      <dgm:prSet presAssocID="{A0DC03AD-7C89-47E7-9CD4-EC758272DD4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D9652A-1F79-45F1-A163-2606FAFB4C18}" type="pres">
      <dgm:prSet presAssocID="{A0DC03AD-7C89-47E7-9CD4-EC758272DD4D}" presName="centerTile" presStyleLbl="fgShp" presStyleIdx="0" presStyleCnt="1" custScaleX="39063" custScaleY="14062">
        <dgm:presLayoutVars>
          <dgm:chMax val="0"/>
          <dgm:chPref val="0"/>
        </dgm:presLayoutVars>
      </dgm:prSet>
      <dgm:spPr/>
      <dgm:t>
        <a:bodyPr/>
        <a:lstStyle/>
        <a:p>
          <a:endParaRPr lang="it-IT"/>
        </a:p>
      </dgm:t>
    </dgm:pt>
  </dgm:ptLst>
  <dgm:cxnLst>
    <dgm:cxn modelId="{F9A5F859-272E-4CD6-8BFF-35AF16B8ACE3}" type="presOf" srcId="{2B5C4C00-C8B1-4B35-9E78-FCE3B88A666C}" destId="{649C3E9C-7BFA-463C-B8AC-E7A570293C98}" srcOrd="0" destOrd="0" presId="urn:microsoft.com/office/officeart/2005/8/layout/matrix1"/>
    <dgm:cxn modelId="{C5EDC92F-3720-4AD4-A18B-DBE1B593711E}" srcId="{CCB67468-95C7-40F6-AAE6-F51381698588}" destId="{2B5C4C00-C8B1-4B35-9E78-FCE3B88A666C}" srcOrd="1" destOrd="0" parTransId="{E6A2B837-FEFF-4DEA-A4C7-F05CC2591E69}" sibTransId="{A9B29309-940B-46B8-9EEC-5E8529509E2C}"/>
    <dgm:cxn modelId="{EAF42494-9BA2-4EFC-B021-2A9AB9B55620}" type="presOf" srcId="{2947A7A6-E9E7-4359-9BBA-3515FB28E7D0}" destId="{1AD608E7-C087-414F-8B32-7341D3E31093}" srcOrd="1" destOrd="0" presId="urn:microsoft.com/office/officeart/2005/8/layout/matrix1"/>
    <dgm:cxn modelId="{D7844CEE-A00C-436E-8920-CD1DC4C28632}" type="presOf" srcId="{411508DE-B00C-4DCC-AEAE-8141034AD078}" destId="{B0B6D68E-E6D2-4164-B1D9-AE81835361ED}" srcOrd="0" destOrd="0" presId="urn:microsoft.com/office/officeart/2005/8/layout/matrix1"/>
    <dgm:cxn modelId="{5F6958AB-2D01-46B6-92A3-8058A6F5C316}" type="presOf" srcId="{2947A7A6-E9E7-4359-9BBA-3515FB28E7D0}" destId="{4BF32901-B010-4350-AA6E-4151C77D8DD5}" srcOrd="0" destOrd="0" presId="urn:microsoft.com/office/officeart/2005/8/layout/matrix1"/>
    <dgm:cxn modelId="{55600E37-320D-4FBF-A96B-C5A46034D618}" srcId="{CCB67468-95C7-40F6-AAE6-F51381698588}" destId="{2947A7A6-E9E7-4359-9BBA-3515FB28E7D0}" srcOrd="0" destOrd="0" parTransId="{12D77F76-9C93-458F-9DF3-A9045A3D15DB}" sibTransId="{5A8EF48B-D6E1-4203-8C98-28A8D820A780}"/>
    <dgm:cxn modelId="{4FD4CDEA-B6DD-43EF-A17F-FBE2B738CDEF}" type="presOf" srcId="{A0DC03AD-7C89-47E7-9CD4-EC758272DD4D}" destId="{C723A8A3-038E-4D89-B178-28CCFF4EA16F}" srcOrd="0" destOrd="0" presId="urn:microsoft.com/office/officeart/2005/8/layout/matrix1"/>
    <dgm:cxn modelId="{B380187B-4D5F-480A-96C9-44A443D71133}" srcId="{CCB67468-95C7-40F6-AAE6-F51381698588}" destId="{599F40D9-3264-418B-B7A2-97725117E6B4}" srcOrd="2" destOrd="0" parTransId="{9FF8E30C-AA48-43DA-8F78-B2F2664D709D}" sibTransId="{F685308F-C9A4-4702-A07E-BA37E0324DAB}"/>
    <dgm:cxn modelId="{21116999-85E1-44E9-8D1B-199FB5F4C72B}" type="presOf" srcId="{411508DE-B00C-4DCC-AEAE-8141034AD078}" destId="{32B5202E-521E-4BB3-8CE1-D019DE1A09B1}" srcOrd="1" destOrd="0" presId="urn:microsoft.com/office/officeart/2005/8/layout/matrix1"/>
    <dgm:cxn modelId="{25436237-70E0-491F-9F03-9C0738ED8C43}" type="presOf" srcId="{2B5C4C00-C8B1-4B35-9E78-FCE3B88A666C}" destId="{D373D91A-FE21-4A07-8D9E-D903994C1478}" srcOrd="1" destOrd="0" presId="urn:microsoft.com/office/officeart/2005/8/layout/matrix1"/>
    <dgm:cxn modelId="{B2CEA655-6ADB-4ACD-8DC1-07B5C5DB72CD}" srcId="{CCB67468-95C7-40F6-AAE6-F51381698588}" destId="{411508DE-B00C-4DCC-AEAE-8141034AD078}" srcOrd="3" destOrd="0" parTransId="{0A06602A-093E-4BA0-AA2C-82E26C6E3A24}" sibTransId="{86F895CA-3696-43DE-9FE9-F220B05F592E}"/>
    <dgm:cxn modelId="{0B353D07-3221-4E1D-9289-DABF750D9370}" type="presOf" srcId="{599F40D9-3264-418B-B7A2-97725117E6B4}" destId="{43C7F6F7-D6CE-4B22-BB3D-EE18234FD4BA}" srcOrd="1" destOrd="0" presId="urn:microsoft.com/office/officeart/2005/8/layout/matrix1"/>
    <dgm:cxn modelId="{55FDCC80-3B2E-43AF-B839-9798CBDE98EE}" type="presOf" srcId="{CCB67468-95C7-40F6-AAE6-F51381698588}" destId="{88D9652A-1F79-45F1-A163-2606FAFB4C18}" srcOrd="0" destOrd="0" presId="urn:microsoft.com/office/officeart/2005/8/layout/matrix1"/>
    <dgm:cxn modelId="{7C44F6DF-E3F8-4471-AE0D-EF6CBA2F838F}" srcId="{A0DC03AD-7C89-47E7-9CD4-EC758272DD4D}" destId="{CCB67468-95C7-40F6-AAE6-F51381698588}" srcOrd="0" destOrd="0" parTransId="{F7E596AD-C9FD-4845-ACE7-11B9D30D68A8}" sibTransId="{937464AE-1DA9-4440-8C89-1C463275B701}"/>
    <dgm:cxn modelId="{6D7945F5-982E-4258-A6C2-5D24483284E0}" type="presOf" srcId="{599F40D9-3264-418B-B7A2-97725117E6B4}" destId="{DE390F50-BB75-4B36-A7EB-712613D9AB71}" srcOrd="0" destOrd="0" presId="urn:microsoft.com/office/officeart/2005/8/layout/matrix1"/>
    <dgm:cxn modelId="{9DCE11CB-CDDD-439F-8BA4-494A1EBADE54}" type="presParOf" srcId="{C723A8A3-038E-4D89-B178-28CCFF4EA16F}" destId="{C6FEE72E-4C66-4550-BF64-389195E65AAB}" srcOrd="0" destOrd="0" presId="urn:microsoft.com/office/officeart/2005/8/layout/matrix1"/>
    <dgm:cxn modelId="{D9D07F4F-8342-44B0-ACD1-167B96D9F87C}" type="presParOf" srcId="{C6FEE72E-4C66-4550-BF64-389195E65AAB}" destId="{4BF32901-B010-4350-AA6E-4151C77D8DD5}" srcOrd="0" destOrd="0" presId="urn:microsoft.com/office/officeart/2005/8/layout/matrix1"/>
    <dgm:cxn modelId="{A69A25CD-D098-4715-92BA-3570B3DFC372}" type="presParOf" srcId="{C6FEE72E-4C66-4550-BF64-389195E65AAB}" destId="{1AD608E7-C087-414F-8B32-7341D3E31093}" srcOrd="1" destOrd="0" presId="urn:microsoft.com/office/officeart/2005/8/layout/matrix1"/>
    <dgm:cxn modelId="{9DB6454C-7D1B-4680-B451-BEE9F255D2DB}" type="presParOf" srcId="{C6FEE72E-4C66-4550-BF64-389195E65AAB}" destId="{649C3E9C-7BFA-463C-B8AC-E7A570293C98}" srcOrd="2" destOrd="0" presId="urn:microsoft.com/office/officeart/2005/8/layout/matrix1"/>
    <dgm:cxn modelId="{058E07D5-165E-4553-BB56-77C40EDA5A12}" type="presParOf" srcId="{C6FEE72E-4C66-4550-BF64-389195E65AAB}" destId="{D373D91A-FE21-4A07-8D9E-D903994C1478}" srcOrd="3" destOrd="0" presId="urn:microsoft.com/office/officeart/2005/8/layout/matrix1"/>
    <dgm:cxn modelId="{C9132E92-8472-446E-BCC8-B58E7668B407}" type="presParOf" srcId="{C6FEE72E-4C66-4550-BF64-389195E65AAB}" destId="{DE390F50-BB75-4B36-A7EB-712613D9AB71}" srcOrd="4" destOrd="0" presId="urn:microsoft.com/office/officeart/2005/8/layout/matrix1"/>
    <dgm:cxn modelId="{7941C04B-B51F-4197-8B6A-FE94B59E88D4}" type="presParOf" srcId="{C6FEE72E-4C66-4550-BF64-389195E65AAB}" destId="{43C7F6F7-D6CE-4B22-BB3D-EE18234FD4BA}" srcOrd="5" destOrd="0" presId="urn:microsoft.com/office/officeart/2005/8/layout/matrix1"/>
    <dgm:cxn modelId="{25095AC3-5C1B-4F05-9140-65F28EC9A245}" type="presParOf" srcId="{C6FEE72E-4C66-4550-BF64-389195E65AAB}" destId="{B0B6D68E-E6D2-4164-B1D9-AE81835361ED}" srcOrd="6" destOrd="0" presId="urn:microsoft.com/office/officeart/2005/8/layout/matrix1"/>
    <dgm:cxn modelId="{456546CF-A659-400B-A0A9-3F1B1A242C49}" type="presParOf" srcId="{C6FEE72E-4C66-4550-BF64-389195E65AAB}" destId="{32B5202E-521E-4BB3-8CE1-D019DE1A09B1}" srcOrd="7" destOrd="0" presId="urn:microsoft.com/office/officeart/2005/8/layout/matrix1"/>
    <dgm:cxn modelId="{3D3DB40C-FD02-4387-8188-7B9FC60EBE21}" type="presParOf" srcId="{C723A8A3-038E-4D89-B178-28CCFF4EA16F}" destId="{88D9652A-1F79-45F1-A163-2606FAFB4C1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B60E9E-D07C-4E37-9293-405BE47374A2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3E9747E-A5BD-4B78-B5AE-1D8DB6E4FF40}">
      <dgm:prSet phldrT="[Testo]"/>
      <dgm:spPr/>
      <dgm:t>
        <a:bodyPr/>
        <a:lstStyle/>
        <a:p>
          <a:r>
            <a:rPr lang="it-IT" dirty="0"/>
            <a:t>Liberalismo progressista (diritti)</a:t>
          </a:r>
        </a:p>
        <a:p>
          <a:r>
            <a:rPr lang="it-IT" dirty="0"/>
            <a:t>Democrazia governante</a:t>
          </a:r>
        </a:p>
      </dgm:t>
    </dgm:pt>
    <dgm:pt modelId="{5E579A4E-8E17-4550-B54D-6118B86131E6}" type="parTrans" cxnId="{9B12A5F5-BC90-4630-B795-BA63D4A39EE6}">
      <dgm:prSet/>
      <dgm:spPr/>
      <dgm:t>
        <a:bodyPr/>
        <a:lstStyle/>
        <a:p>
          <a:endParaRPr lang="it-IT"/>
        </a:p>
      </dgm:t>
    </dgm:pt>
    <dgm:pt modelId="{6D8AF3BE-598B-4461-83C0-AA82E30C930A}" type="sibTrans" cxnId="{9B12A5F5-BC90-4630-B795-BA63D4A39EE6}">
      <dgm:prSet/>
      <dgm:spPr/>
      <dgm:t>
        <a:bodyPr/>
        <a:lstStyle/>
        <a:p>
          <a:endParaRPr lang="it-IT"/>
        </a:p>
      </dgm:t>
    </dgm:pt>
    <dgm:pt modelId="{1BE99F82-A253-4CCB-BCBA-1A2636DF6F2E}">
      <dgm:prSet phldrT="[Testo]"/>
      <dgm:spPr/>
      <dgm:t>
        <a:bodyPr/>
        <a:lstStyle/>
        <a:p>
          <a:r>
            <a:rPr lang="it-IT" dirty="0"/>
            <a:t>Riformismo forte</a:t>
          </a:r>
        </a:p>
        <a:p>
          <a:r>
            <a:rPr lang="it-IT" dirty="0"/>
            <a:t>Rilancio partecipazione e politica orizzontale</a:t>
          </a:r>
        </a:p>
      </dgm:t>
    </dgm:pt>
    <dgm:pt modelId="{EFCD900D-4009-453C-8E5E-F7CD16202A66}" type="parTrans" cxnId="{BDB13900-6E22-4EAE-8935-328670BAA8EA}">
      <dgm:prSet/>
      <dgm:spPr/>
      <dgm:t>
        <a:bodyPr/>
        <a:lstStyle/>
        <a:p>
          <a:endParaRPr lang="it-IT"/>
        </a:p>
      </dgm:t>
    </dgm:pt>
    <dgm:pt modelId="{DB447D88-7794-4B1F-BA0D-C83DA1709E33}" type="sibTrans" cxnId="{BDB13900-6E22-4EAE-8935-328670BAA8EA}">
      <dgm:prSet/>
      <dgm:spPr/>
      <dgm:t>
        <a:bodyPr/>
        <a:lstStyle/>
        <a:p>
          <a:endParaRPr lang="it-IT"/>
        </a:p>
      </dgm:t>
    </dgm:pt>
    <dgm:pt modelId="{C131DD6D-385C-4CE8-93A4-F9CC8C36D668}">
      <dgm:prSet phldrT="[Testo]"/>
      <dgm:spPr/>
      <dgm:t>
        <a:bodyPr/>
        <a:lstStyle/>
        <a:p>
          <a:r>
            <a:rPr lang="it-IT" dirty="0"/>
            <a:t>Unità tendenziale dei cattolici</a:t>
          </a:r>
        </a:p>
        <a:p>
          <a:r>
            <a:rPr lang="it-IT" dirty="0"/>
            <a:t>Partito di centro-sinistra</a:t>
          </a:r>
        </a:p>
      </dgm:t>
    </dgm:pt>
    <dgm:pt modelId="{0D9EE3C7-6093-46EF-8800-9AFB0C28F624}" type="parTrans" cxnId="{077129FF-8D3E-425A-A201-A8391C0B8104}">
      <dgm:prSet/>
      <dgm:spPr/>
      <dgm:t>
        <a:bodyPr/>
        <a:lstStyle/>
        <a:p>
          <a:endParaRPr lang="it-IT"/>
        </a:p>
      </dgm:t>
    </dgm:pt>
    <dgm:pt modelId="{1E510774-8F02-4857-BB2A-F29988D1E554}" type="sibTrans" cxnId="{077129FF-8D3E-425A-A201-A8391C0B8104}">
      <dgm:prSet/>
      <dgm:spPr/>
      <dgm:t>
        <a:bodyPr/>
        <a:lstStyle/>
        <a:p>
          <a:endParaRPr lang="it-IT"/>
        </a:p>
      </dgm:t>
    </dgm:pt>
    <dgm:pt modelId="{33635064-AF54-4A8E-A861-83B9780FA190}">
      <dgm:prSet phldrT="[Testo]"/>
      <dgm:spPr/>
      <dgm:t>
        <a:bodyPr/>
        <a:lstStyle/>
        <a:p>
          <a:r>
            <a:rPr lang="it-IT" dirty="0"/>
            <a:t>Volontariato sociale</a:t>
          </a:r>
        </a:p>
        <a:p>
          <a:r>
            <a:rPr lang="it-IT" dirty="0"/>
            <a:t>Militanza comunità cristiana</a:t>
          </a:r>
        </a:p>
      </dgm:t>
    </dgm:pt>
    <dgm:pt modelId="{4D218C74-107F-4B85-AFF5-81B2437E0F5B}" type="parTrans" cxnId="{0DAFE50B-E1B8-4FC6-9743-660C45898ECA}">
      <dgm:prSet/>
      <dgm:spPr/>
      <dgm:t>
        <a:bodyPr/>
        <a:lstStyle/>
        <a:p>
          <a:endParaRPr lang="it-IT"/>
        </a:p>
      </dgm:t>
    </dgm:pt>
    <dgm:pt modelId="{1117FC16-4BC9-4EF2-BA30-B616F0CF8EAB}" type="sibTrans" cxnId="{0DAFE50B-E1B8-4FC6-9743-660C45898ECA}">
      <dgm:prSet/>
      <dgm:spPr/>
      <dgm:t>
        <a:bodyPr/>
        <a:lstStyle/>
        <a:p>
          <a:endParaRPr lang="it-IT"/>
        </a:p>
      </dgm:t>
    </dgm:pt>
    <dgm:pt modelId="{A559636F-8ECC-45A3-8BC8-625685B21F0E}" type="pres">
      <dgm:prSet presAssocID="{87B60E9E-D07C-4E37-9293-405BE47374A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6893F35-C91D-4D17-83C3-D8688985B169}" type="pres">
      <dgm:prSet presAssocID="{87B60E9E-D07C-4E37-9293-405BE47374A2}" presName="diamond" presStyleLbl="bgShp" presStyleIdx="0" presStyleCnt="1" custScaleX="133644" custLinFactNeighborX="-3474" custLinFactNeighborY="3752"/>
      <dgm:spPr/>
    </dgm:pt>
    <dgm:pt modelId="{9F2628F1-04BB-4226-8CF9-BE28302DF02E}" type="pres">
      <dgm:prSet presAssocID="{87B60E9E-D07C-4E37-9293-405BE47374A2}" presName="quad1" presStyleLbl="node1" presStyleIdx="0" presStyleCnt="4" custScaleX="141659" custScaleY="112170" custLinFactNeighborX="-29091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5A6359-09CF-4E50-8396-8708B70A78D0}" type="pres">
      <dgm:prSet presAssocID="{87B60E9E-D07C-4E37-9293-405BE47374A2}" presName="quad2" presStyleLbl="node1" presStyleIdx="1" presStyleCnt="4" custScaleX="141659" custScaleY="120481" custLinFactNeighborX="25295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ED800A-0D77-429F-8B47-789EF16F64A1}" type="pres">
      <dgm:prSet presAssocID="{87B60E9E-D07C-4E37-9293-405BE47374A2}" presName="quad3" presStyleLbl="node1" presStyleIdx="2" presStyleCnt="4" custScaleX="141659" custScaleY="112966" custLinFactNeighborX="-29091" custLinFactNeighborY="9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0C39B00-3184-4F3B-BF54-822DE9EEEBED}" type="pres">
      <dgm:prSet presAssocID="{87B60E9E-D07C-4E37-9293-405BE47374A2}" presName="quad4" presStyleLbl="node1" presStyleIdx="3" presStyleCnt="4" custScaleX="133347" custScaleY="112966" custLinFactNeighborX="25295" custLinFactNeighborY="132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DAFE50B-E1B8-4FC6-9743-660C45898ECA}" srcId="{87B60E9E-D07C-4E37-9293-405BE47374A2}" destId="{33635064-AF54-4A8E-A861-83B9780FA190}" srcOrd="3" destOrd="0" parTransId="{4D218C74-107F-4B85-AFF5-81B2437E0F5B}" sibTransId="{1117FC16-4BC9-4EF2-BA30-B616F0CF8EAB}"/>
    <dgm:cxn modelId="{17D00DFD-EDCE-40FD-9360-4499302E435A}" type="presOf" srcId="{1BE99F82-A253-4CCB-BCBA-1A2636DF6F2E}" destId="{B85A6359-09CF-4E50-8396-8708B70A78D0}" srcOrd="0" destOrd="0" presId="urn:microsoft.com/office/officeart/2005/8/layout/matrix3"/>
    <dgm:cxn modelId="{A3032D57-6DEB-4EC7-BE73-86CEF439B70D}" type="presOf" srcId="{C131DD6D-385C-4CE8-93A4-F9CC8C36D668}" destId="{C1ED800A-0D77-429F-8B47-789EF16F64A1}" srcOrd="0" destOrd="0" presId="urn:microsoft.com/office/officeart/2005/8/layout/matrix3"/>
    <dgm:cxn modelId="{2F945476-F996-45D1-9808-D2E397DF3576}" type="presOf" srcId="{33635064-AF54-4A8E-A861-83B9780FA190}" destId="{B0C39B00-3184-4F3B-BF54-822DE9EEEBED}" srcOrd="0" destOrd="0" presId="urn:microsoft.com/office/officeart/2005/8/layout/matrix3"/>
    <dgm:cxn modelId="{9B12A5F5-BC90-4630-B795-BA63D4A39EE6}" srcId="{87B60E9E-D07C-4E37-9293-405BE47374A2}" destId="{C3E9747E-A5BD-4B78-B5AE-1D8DB6E4FF40}" srcOrd="0" destOrd="0" parTransId="{5E579A4E-8E17-4550-B54D-6118B86131E6}" sibTransId="{6D8AF3BE-598B-4461-83C0-AA82E30C930A}"/>
    <dgm:cxn modelId="{D17E62B4-6761-4919-9B9B-7CA991F74844}" type="presOf" srcId="{87B60E9E-D07C-4E37-9293-405BE47374A2}" destId="{A559636F-8ECC-45A3-8BC8-625685B21F0E}" srcOrd="0" destOrd="0" presId="urn:microsoft.com/office/officeart/2005/8/layout/matrix3"/>
    <dgm:cxn modelId="{BDB13900-6E22-4EAE-8935-328670BAA8EA}" srcId="{87B60E9E-D07C-4E37-9293-405BE47374A2}" destId="{1BE99F82-A253-4CCB-BCBA-1A2636DF6F2E}" srcOrd="1" destOrd="0" parTransId="{EFCD900D-4009-453C-8E5E-F7CD16202A66}" sibTransId="{DB447D88-7794-4B1F-BA0D-C83DA1709E33}"/>
    <dgm:cxn modelId="{511CEC9F-00C7-4929-869F-EFD3737D446D}" type="presOf" srcId="{C3E9747E-A5BD-4B78-B5AE-1D8DB6E4FF40}" destId="{9F2628F1-04BB-4226-8CF9-BE28302DF02E}" srcOrd="0" destOrd="0" presId="urn:microsoft.com/office/officeart/2005/8/layout/matrix3"/>
    <dgm:cxn modelId="{077129FF-8D3E-425A-A201-A8391C0B8104}" srcId="{87B60E9E-D07C-4E37-9293-405BE47374A2}" destId="{C131DD6D-385C-4CE8-93A4-F9CC8C36D668}" srcOrd="2" destOrd="0" parTransId="{0D9EE3C7-6093-46EF-8800-9AFB0C28F624}" sibTransId="{1E510774-8F02-4857-BB2A-F29988D1E554}"/>
    <dgm:cxn modelId="{F45F2CF9-354F-48A3-9EC7-4E34F8493604}" type="presParOf" srcId="{A559636F-8ECC-45A3-8BC8-625685B21F0E}" destId="{76893F35-C91D-4D17-83C3-D8688985B169}" srcOrd="0" destOrd="0" presId="urn:microsoft.com/office/officeart/2005/8/layout/matrix3"/>
    <dgm:cxn modelId="{5997BA56-75A5-416D-939A-3853A587064E}" type="presParOf" srcId="{A559636F-8ECC-45A3-8BC8-625685B21F0E}" destId="{9F2628F1-04BB-4226-8CF9-BE28302DF02E}" srcOrd="1" destOrd="0" presId="urn:microsoft.com/office/officeart/2005/8/layout/matrix3"/>
    <dgm:cxn modelId="{E44CBDD7-82B9-42EF-A403-C8A6CBDAB9FB}" type="presParOf" srcId="{A559636F-8ECC-45A3-8BC8-625685B21F0E}" destId="{B85A6359-09CF-4E50-8396-8708B70A78D0}" srcOrd="2" destOrd="0" presId="urn:microsoft.com/office/officeart/2005/8/layout/matrix3"/>
    <dgm:cxn modelId="{43AA114C-4310-4578-89FA-A430C131C6D1}" type="presParOf" srcId="{A559636F-8ECC-45A3-8BC8-625685B21F0E}" destId="{C1ED800A-0D77-429F-8B47-789EF16F64A1}" srcOrd="3" destOrd="0" presId="urn:microsoft.com/office/officeart/2005/8/layout/matrix3"/>
    <dgm:cxn modelId="{9E0F8E0D-ABAF-4AA7-BF0F-875E1327E447}" type="presParOf" srcId="{A559636F-8ECC-45A3-8BC8-625685B21F0E}" destId="{B0C39B00-3184-4F3B-BF54-822DE9EEEBE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F32901-B010-4350-AA6E-4151C77D8DD5}">
      <dsp:nvSpPr>
        <dsp:cNvPr id="0" name=""/>
        <dsp:cNvSpPr/>
      </dsp:nvSpPr>
      <dsp:spPr>
        <a:xfrm rot="16200000">
          <a:off x="285752" y="-285752"/>
          <a:ext cx="2071702" cy="264320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Cattolicesimo liberale</a:t>
          </a:r>
        </a:p>
      </dsp:txBody>
      <dsp:txXfrm rot="16200000">
        <a:off x="544714" y="-544714"/>
        <a:ext cx="1553776" cy="2643206"/>
      </dsp:txXfrm>
    </dsp:sp>
    <dsp:sp modelId="{649C3E9C-7BFA-463C-B8AC-E7A570293C98}">
      <dsp:nvSpPr>
        <dsp:cNvPr id="0" name=""/>
        <dsp:cNvSpPr/>
      </dsp:nvSpPr>
      <dsp:spPr>
        <a:xfrm>
          <a:off x="2643206" y="0"/>
          <a:ext cx="2643206" cy="20717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Cattolicesimo democratico</a:t>
          </a:r>
        </a:p>
      </dsp:txBody>
      <dsp:txXfrm>
        <a:off x="2643206" y="0"/>
        <a:ext cx="2643206" cy="1553776"/>
      </dsp:txXfrm>
    </dsp:sp>
    <dsp:sp modelId="{DE390F50-BB75-4B36-A7EB-712613D9AB71}">
      <dsp:nvSpPr>
        <dsp:cNvPr id="0" name=""/>
        <dsp:cNvSpPr/>
      </dsp:nvSpPr>
      <dsp:spPr>
        <a:xfrm rot="10800000">
          <a:off x="0" y="2071702"/>
          <a:ext cx="2643206" cy="20717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Cattolicesimo Intransigente</a:t>
          </a:r>
        </a:p>
      </dsp:txBody>
      <dsp:txXfrm rot="10800000">
        <a:off x="0" y="2589627"/>
        <a:ext cx="2643206" cy="1553776"/>
      </dsp:txXfrm>
    </dsp:sp>
    <dsp:sp modelId="{B0B6D68E-E6D2-4164-B1D9-AE81835361ED}">
      <dsp:nvSpPr>
        <dsp:cNvPr id="0" name=""/>
        <dsp:cNvSpPr/>
      </dsp:nvSpPr>
      <dsp:spPr>
        <a:xfrm rot="5400000">
          <a:off x="2928957" y="1785950"/>
          <a:ext cx="2071702" cy="2643206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100" kern="1200" dirty="0"/>
            <a:t>Cattolicesimo sociale</a:t>
          </a:r>
        </a:p>
      </dsp:txBody>
      <dsp:txXfrm rot="5400000">
        <a:off x="3187920" y="2044912"/>
        <a:ext cx="1553776" cy="2643206"/>
      </dsp:txXfrm>
    </dsp:sp>
    <dsp:sp modelId="{88D9652A-1F79-45F1-A163-2606FAFB4C18}">
      <dsp:nvSpPr>
        <dsp:cNvPr id="0" name=""/>
        <dsp:cNvSpPr/>
      </dsp:nvSpPr>
      <dsp:spPr>
        <a:xfrm>
          <a:off x="2333451" y="1998871"/>
          <a:ext cx="619509" cy="14566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600" kern="1200" dirty="0"/>
        </a:p>
      </dsp:txBody>
      <dsp:txXfrm>
        <a:off x="2333451" y="1998871"/>
        <a:ext cx="619509" cy="1456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893F35-C91D-4D17-83C3-D8688985B169}">
      <dsp:nvSpPr>
        <dsp:cNvPr id="0" name=""/>
        <dsp:cNvSpPr/>
      </dsp:nvSpPr>
      <dsp:spPr>
        <a:xfrm>
          <a:off x="984708" y="0"/>
          <a:ext cx="5950807" cy="4452731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628F1-04BB-4226-8CF9-BE28302DF02E}">
      <dsp:nvSpPr>
        <dsp:cNvPr id="0" name=""/>
        <dsp:cNvSpPr/>
      </dsp:nvSpPr>
      <dsp:spPr>
        <a:xfrm>
          <a:off x="1444541" y="317339"/>
          <a:ext cx="2460000" cy="19479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Liberalismo progressista (diritti)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Democrazia governante</a:t>
          </a:r>
        </a:p>
      </dsp:txBody>
      <dsp:txXfrm>
        <a:off x="1444541" y="317339"/>
        <a:ext cx="2460000" cy="1947905"/>
      </dsp:txXfrm>
    </dsp:sp>
    <dsp:sp modelId="{B85A6359-09CF-4E50-8396-8708B70A78D0}">
      <dsp:nvSpPr>
        <dsp:cNvPr id="0" name=""/>
        <dsp:cNvSpPr/>
      </dsp:nvSpPr>
      <dsp:spPr>
        <a:xfrm>
          <a:off x="4259137" y="245176"/>
          <a:ext cx="2460000" cy="20922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Riformismo forte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Rilancio partecipazione e politica orizzontale</a:t>
          </a:r>
        </a:p>
      </dsp:txBody>
      <dsp:txXfrm>
        <a:off x="4259137" y="245176"/>
        <a:ext cx="2460000" cy="2092230"/>
      </dsp:txXfrm>
    </dsp:sp>
    <dsp:sp modelId="{C1ED800A-0D77-429F-8B47-789EF16F64A1}">
      <dsp:nvSpPr>
        <dsp:cNvPr id="0" name=""/>
        <dsp:cNvSpPr/>
      </dsp:nvSpPr>
      <dsp:spPr>
        <a:xfrm>
          <a:off x="1444541" y="2338081"/>
          <a:ext cx="2460000" cy="1961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Unità tendenziale dei cattolici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Partito di centro-sinistra</a:t>
          </a:r>
        </a:p>
      </dsp:txBody>
      <dsp:txXfrm>
        <a:off x="1444541" y="2338081"/>
        <a:ext cx="2460000" cy="1961728"/>
      </dsp:txXfrm>
    </dsp:sp>
    <dsp:sp modelId="{B0C39B00-3184-4F3B-BF54-822DE9EEEBED}">
      <dsp:nvSpPr>
        <dsp:cNvPr id="0" name=""/>
        <dsp:cNvSpPr/>
      </dsp:nvSpPr>
      <dsp:spPr>
        <a:xfrm>
          <a:off x="4331308" y="2410253"/>
          <a:ext cx="2315657" cy="19617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Volontariato sociale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/>
            <a:t>Militanza comunità cristiana</a:t>
          </a:r>
        </a:p>
      </dsp:txBody>
      <dsp:txXfrm>
        <a:off x="4331308" y="2410253"/>
        <a:ext cx="2315657" cy="1961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182D-826B-4D82-B334-A0D0D3C71D67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D1AE0-4F9C-42E2-A804-9E0ADFDD183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>
                <a:latin typeface="Garamond" pitchFamily="18" charset="0"/>
              </a:rPr>
              <a:t>Attualità del cattolicesimo democratico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00166" y="4071942"/>
            <a:ext cx="6400800" cy="1752600"/>
          </a:xfrm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  <a:latin typeface="Garamond" pitchFamily="18" charset="0"/>
              </a:rPr>
              <a:t>Guido Formigoni</a:t>
            </a:r>
          </a:p>
          <a:p>
            <a:endParaRPr lang="it-IT" b="1" dirty="0">
              <a:solidFill>
                <a:schemeClr val="tx1"/>
              </a:solidFill>
              <a:latin typeface="Garamond" pitchFamily="18" charset="0"/>
            </a:endParaRPr>
          </a:p>
          <a:p>
            <a:r>
              <a:rPr lang="it-IT" b="1" dirty="0">
                <a:solidFill>
                  <a:schemeClr val="tx1"/>
                </a:solidFill>
                <a:latin typeface="Garamond" pitchFamily="18" charset="0"/>
              </a:rPr>
              <a:t>(Parma, 20 maggio 2017)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Garamond" pitchFamily="18" charset="0"/>
              </a:rPr>
              <a:t>Tornare alle origini: </a:t>
            </a:r>
            <a:br>
              <a:rPr lang="it-IT" b="1" dirty="0">
                <a:latin typeface="Garamond" pitchFamily="18" charset="0"/>
              </a:rPr>
            </a:br>
            <a:r>
              <a:rPr lang="it-IT" b="1" dirty="0">
                <a:latin typeface="Garamond" pitchFamily="18" charset="0"/>
              </a:rPr>
              <a:t>una definizione ambigua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32074"/>
          </a:xfrm>
        </p:spPr>
        <p:txBody>
          <a:bodyPr>
            <a:normAutofit fontScale="77500" lnSpcReduction="20000"/>
          </a:bodyPr>
          <a:lstStyle/>
          <a:p>
            <a:r>
              <a:rPr lang="it-IT" dirty="0">
                <a:latin typeface="Garamond" pitchFamily="18" charset="0"/>
              </a:rPr>
              <a:t>Non la somma di due identità; non coincide con cattolicesimo politico (né tantomeno con l’eredità dell’esperienza democratico-cristiana)</a:t>
            </a:r>
          </a:p>
          <a:p>
            <a:r>
              <a:rPr lang="it-IT" dirty="0">
                <a:latin typeface="Garamond" pitchFamily="18" charset="0"/>
              </a:rPr>
              <a:t>Proposta: usare un’accezione storica più ristretta e precisa (con implicazioni progettuali)</a:t>
            </a:r>
          </a:p>
          <a:p>
            <a:r>
              <a:rPr lang="it-IT" dirty="0">
                <a:latin typeface="Garamond" pitchFamily="18" charset="0"/>
              </a:rPr>
              <a:t>Esile filo rosso di minoranza, una specifica sensibilità teologico-spiritual-cultural-politica (non ideologia, non posizione politico-partitica)</a:t>
            </a:r>
          </a:p>
          <a:p>
            <a:r>
              <a:rPr lang="it-IT" dirty="0">
                <a:latin typeface="Garamond" pitchFamily="18" charset="0"/>
              </a:rPr>
              <a:t>Riconoscibile nel lungo percorso di confronto cattolico con la contemporaneità all’intreccio dei due assi laicità/identità e destra/sinistra</a:t>
            </a:r>
          </a:p>
          <a:p>
            <a:pPr lvl="1"/>
            <a:r>
              <a:rPr lang="it-IT" dirty="0">
                <a:latin typeface="Garamond" pitchFamily="18" charset="0"/>
              </a:rPr>
              <a:t>naturalmente tutti da storicizzare e precisare in ogni momento storico: cambiano nel tempo i contenuti</a:t>
            </a:r>
          </a:p>
          <a:p>
            <a:pPr lvl="1"/>
            <a:r>
              <a:rPr lang="it-IT" dirty="0">
                <a:latin typeface="Garamond" pitchFamily="18" charset="0"/>
              </a:rPr>
              <a:t>naturalmente le quattro posizioni fondamentali che ne derivano non sono solo divise, ma anche contigue in un continuum di collocazioni che in qualche caso è molto stretto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2071670" y="1428736"/>
          <a:ext cx="528641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3143240" y="0"/>
            <a:ext cx="3143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tx2"/>
                </a:solidFill>
              </a:rPr>
              <a:t>       Laicità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   Mediazione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Coscienza (Autonomia)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7387900" y="2104571"/>
            <a:ext cx="19288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  Progresso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Giustizia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Eguaglianza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Politica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Comunità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Inclusione</a:t>
            </a:r>
          </a:p>
          <a:p>
            <a:r>
              <a:rPr lang="it-IT" sz="3600" b="1" dirty="0">
                <a:solidFill>
                  <a:schemeClr val="tx2"/>
                </a:solidFill>
              </a:rPr>
              <a:t>(Sinistra)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0" y="2069277"/>
            <a:ext cx="22859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Conservazione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 Ordine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Tradizione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Individuo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Mercato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Esclusione</a:t>
            </a:r>
          </a:p>
          <a:p>
            <a:r>
              <a:rPr lang="it-IT" sz="3600" b="1" dirty="0">
                <a:solidFill>
                  <a:schemeClr val="tx2"/>
                </a:solidFill>
              </a:rPr>
              <a:t> (Destra)</a:t>
            </a:r>
            <a:endParaRPr lang="it-IT" sz="2800" b="1" dirty="0">
              <a:solidFill>
                <a:schemeClr val="tx2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000364" y="5473005"/>
            <a:ext cx="371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tx2"/>
                </a:solidFill>
              </a:rPr>
              <a:t>       Identità 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             Autorità</a:t>
            </a:r>
          </a:p>
          <a:p>
            <a:r>
              <a:rPr lang="it-IT" sz="2400" b="1" dirty="0">
                <a:solidFill>
                  <a:schemeClr val="tx2"/>
                </a:solidFill>
              </a:rPr>
              <a:t>Obbedienza (Clericalismo)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latin typeface="Garamond" pitchFamily="18" charset="0"/>
              </a:rPr>
              <a:t>Elementi qualificanti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latin typeface="Garamond" pitchFamily="18" charset="0"/>
              </a:rPr>
              <a:t>Precoce convinzione che non si possa essere “cattolici senza aggettivi” nella storia (illusione ricorrente)</a:t>
            </a:r>
          </a:p>
          <a:p>
            <a:r>
              <a:rPr lang="it-IT" dirty="0">
                <a:latin typeface="Garamond" pitchFamily="18" charset="0"/>
              </a:rPr>
              <a:t>Un rapporto storico-critico con la modernità (né demonizzazione né subalternità)</a:t>
            </a:r>
          </a:p>
          <a:p>
            <a:r>
              <a:rPr lang="it-IT" dirty="0">
                <a:latin typeface="Garamond" pitchFamily="18" charset="0"/>
              </a:rPr>
              <a:t>Collocazione nei conflitti storici sul fronte sinistro dello spazio politico; dalla parte dell’eguaglianza; della integrazione della convivenza superando i conflitti;  del consolidamento e dell’evoluzione del sistema democratico; dell’allargamento dello Stato al protagonismo delle masse popolari (“democratico” in senso forte)</a:t>
            </a:r>
          </a:p>
          <a:p>
            <a:r>
              <a:rPr lang="it-IT" dirty="0">
                <a:latin typeface="Garamond" pitchFamily="18" charset="0"/>
              </a:rPr>
              <a:t>Valore positivo della politica in chiave di cambiamento/mediazione/progetto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Garamond" panose="02020404030301010803" pitchFamily="18" charset="0"/>
              </a:rPr>
              <a:t>La storia articolata degli ultimi anni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Il cattolicesimo democratico come fiume carsico che si è spesso diviso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Le divisioni degli anni ’70/’80  (giudizio su crisi Dc)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Scelte di rottura partitica ‘90 / ipotesi di continuità di una presenza organizzata di cattolici nel Ppi al centro-sinistra 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La stagione ulivista (il momento di possibile incontro forse più ampio)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La nascita del Pd e la mancanza di una posizione comune interna (con componenti anche fuori dal Pd a sinistra)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La vicenda referendaria recente (con spaccature più profonde di quanto si potesse pensare) diventa quindi forse cartina di tornasole di divisioni di lungo periodo</a:t>
            </a:r>
          </a:p>
          <a:p>
            <a:r>
              <a:rPr lang="it-IT" dirty="0">
                <a:latin typeface="Garamond" panose="02020404030301010803" pitchFamily="18" charset="0"/>
              </a:rPr>
              <a:t>Ipotesi: ci sono matrici culturali non occasionali di differenziazione interna (a parte eccezioni)?</a:t>
            </a:r>
          </a:p>
          <a:p>
            <a:pPr lvl="1"/>
            <a:r>
              <a:rPr lang="it-IT" dirty="0">
                <a:latin typeface="Garamond" panose="02020404030301010803" pitchFamily="18" charset="0"/>
              </a:rPr>
              <a:t>Riprendiamo lo schemino: si può ulteriormente dividere il quadrante del cattolicesimo democratico individuando collocazioni diverse rispetto ai due assi fondamentali?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8617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it-IT" dirty="0"/>
              <a:t>Le composite linee di frattura interne al cattolicesimo democratico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3955660"/>
              </p:ext>
            </p:extLst>
          </p:nvPr>
        </p:nvGraphicFramePr>
        <p:xfrm>
          <a:off x="457200" y="1807873"/>
          <a:ext cx="8229600" cy="4452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740352" y="364502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sinistra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46043" y="3811656"/>
            <a:ext cx="1229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centro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635896" y="627906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Laicità moderata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771800" y="142008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Laicità più marcata e radicale</a:t>
            </a:r>
          </a:p>
        </p:txBody>
      </p:sp>
    </p:spTree>
    <p:extLst>
      <p:ext uri="{BB962C8B-B14F-4D97-AF65-F5344CB8AC3E}">
        <p14:creationId xmlns="" xmlns:p14="http://schemas.microsoft.com/office/powerpoint/2010/main" val="340851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1460" y="26064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latin typeface="Garamond" pitchFamily="18" charset="0"/>
              </a:rPr>
              <a:t>Un </a:t>
            </a:r>
            <a:r>
              <a:rPr lang="it-IT" b="1" dirty="0" err="1">
                <a:latin typeface="Garamond" pitchFamily="18" charset="0"/>
              </a:rPr>
              <a:t>idealtipo</a:t>
            </a:r>
            <a:r>
              <a:rPr lang="it-IT" b="1" dirty="0">
                <a:latin typeface="Garamond" pitchFamily="18" charset="0"/>
              </a:rPr>
              <a:t> che si deve continuamente aggiornare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29408"/>
            <a:ext cx="8606760" cy="5328592"/>
          </a:xfrm>
        </p:spPr>
        <p:txBody>
          <a:bodyPr>
            <a:normAutofit fontScale="77500" lnSpcReduction="20000"/>
          </a:bodyPr>
          <a:lstStyle/>
          <a:p>
            <a:r>
              <a:rPr lang="it-IT" dirty="0">
                <a:latin typeface="Garamond" pitchFamily="18" charset="0"/>
              </a:rPr>
              <a:t>Quindi mai un gruppo coeso o una lobby. Una minoranza ispiratrice e “trainante”? Momenti di guida (forse mai di egemonia) e momenti di eclissi</a:t>
            </a:r>
          </a:p>
          <a:p>
            <a:r>
              <a:rPr lang="it-IT" dirty="0">
                <a:latin typeface="Garamond" pitchFamily="18" charset="0"/>
              </a:rPr>
              <a:t>La sua vitalità dipende da risorse interne, ma anche dal clima complessivo in cui si pone</a:t>
            </a:r>
          </a:p>
          <a:p>
            <a:r>
              <a:rPr lang="it-IT" dirty="0">
                <a:latin typeface="Garamond" pitchFamily="18" charset="0"/>
              </a:rPr>
              <a:t>Le condizioni ecclesiali:</a:t>
            </a:r>
          </a:p>
          <a:p>
            <a:pPr lvl="1"/>
            <a:r>
              <a:rPr lang="it-IT" dirty="0">
                <a:latin typeface="Garamond" pitchFamily="18" charset="0"/>
              </a:rPr>
              <a:t>Trent’anni di marginalizzazione (effetti pesanti ancora da scontare)</a:t>
            </a:r>
          </a:p>
          <a:p>
            <a:pPr lvl="1"/>
            <a:r>
              <a:rPr lang="it-IT" dirty="0">
                <a:latin typeface="Garamond" pitchFamily="18" charset="0"/>
              </a:rPr>
              <a:t>Il nuovo contesto offerto da papa Francesco: stimolo e grande opportunità, non certo ostacolo (come qualcuno sostiene)</a:t>
            </a:r>
          </a:p>
          <a:p>
            <a:r>
              <a:rPr lang="it-IT" dirty="0">
                <a:latin typeface="Garamond" pitchFamily="18" charset="0"/>
              </a:rPr>
              <a:t>Le condizioni politico-culturali</a:t>
            </a:r>
          </a:p>
          <a:p>
            <a:pPr lvl="1"/>
            <a:r>
              <a:rPr lang="it-IT" dirty="0">
                <a:latin typeface="Garamond" pitchFamily="18" charset="0"/>
              </a:rPr>
              <a:t>Subalternità di tutta la sinistra (tranne versione individualista): chi non ha capito il nuovo, chi vi si adegua</a:t>
            </a:r>
          </a:p>
          <a:p>
            <a:pPr lvl="1"/>
            <a:r>
              <a:rPr lang="it-IT" dirty="0">
                <a:latin typeface="Garamond" pitchFamily="18" charset="0"/>
              </a:rPr>
              <a:t>Carenza di laboratori culturali</a:t>
            </a:r>
          </a:p>
          <a:p>
            <a:r>
              <a:rPr lang="it-IT" dirty="0">
                <a:latin typeface="Garamond" pitchFamily="18" charset="0"/>
              </a:rPr>
              <a:t>Una possibilità di rilancio affidata a fragili energie e risorse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2085</TotalTime>
  <Words>589</Words>
  <Application>Microsoft Office PowerPoint</Application>
  <PresentationFormat>Presentazione su schermo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Attualità del cattolicesimo democratico</vt:lpstr>
      <vt:lpstr>Tornare alle origini:  una definizione ambigua</vt:lpstr>
      <vt:lpstr>Diapositiva 3</vt:lpstr>
      <vt:lpstr>Elementi qualificanti</vt:lpstr>
      <vt:lpstr>La storia articolata degli ultimi anni </vt:lpstr>
      <vt:lpstr>Le composite linee di frattura interne al cattolicesimo democratico</vt:lpstr>
      <vt:lpstr>Un idealtipo che si deve continuamente aggiornare</vt:lpstr>
    </vt:vector>
  </TitlesOfParts>
  <Company>Università IULM - MILANO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Guido Formigoni</dc:creator>
  <cp:lastModifiedBy>Giampiero</cp:lastModifiedBy>
  <cp:revision>15</cp:revision>
  <dcterms:created xsi:type="dcterms:W3CDTF">2012-03-12T00:21:40Z</dcterms:created>
  <dcterms:modified xsi:type="dcterms:W3CDTF">2017-05-24T09:34:13Z</dcterms:modified>
</cp:coreProperties>
</file>