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307" r:id="rId2"/>
    <p:sldId id="314" r:id="rId3"/>
    <p:sldId id="381" r:id="rId4"/>
    <p:sldId id="391" r:id="rId5"/>
    <p:sldId id="398" r:id="rId6"/>
    <p:sldId id="399" r:id="rId7"/>
    <p:sldId id="393" r:id="rId8"/>
    <p:sldId id="394" r:id="rId9"/>
    <p:sldId id="395" r:id="rId10"/>
    <p:sldId id="396" r:id="rId11"/>
    <p:sldId id="397" r:id="rId12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0645" autoAdjust="0"/>
  </p:normalViewPr>
  <p:slideViewPr>
    <p:cSldViewPr>
      <p:cViewPr varScale="1">
        <p:scale>
          <a:sx n="116" d="100"/>
          <a:sy n="116" d="100"/>
        </p:scale>
        <p:origin x="-148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0"/>
  <c:chart>
    <c:autoTitleDeleted val="1"/>
    <c:plotArea>
      <c:layout/>
      <c:lineChart>
        <c:grouping val="standard"/>
        <c:ser>
          <c:idx val="0"/>
          <c:order val="0"/>
          <c:tx>
            <c:strRef>
              <c:f>Foglio1!$B$1</c:f>
              <c:strCache>
                <c:ptCount val="1"/>
                <c:pt idx="0">
                  <c:v>Italia</c:v>
                </c:pt>
              </c:strCache>
            </c:strRef>
          </c:tx>
          <c:marker>
            <c:symbol val="none"/>
          </c:marker>
          <c:dPt>
            <c:idx val="4"/>
            <c:spPr>
              <a:ln>
                <a:headEnd type="none"/>
                <a:tailEnd type="none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458-4EC6-A8D2-EF584CB1AA9F}"/>
              </c:ext>
            </c:extLst>
          </c:dPt>
          <c:dPt>
            <c:idx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2-7458-4EC6-A8D2-EF584CB1AA9F}"/>
              </c:ext>
            </c:extLst>
          </c:dPt>
          <c:cat>
            <c:numRef>
              <c:f>Foglio1!$A$2:$A$6</c:f>
              <c:numCache>
                <c:formatCode>General</c:formatCode>
                <c:ptCount val="5"/>
                <c:pt idx="0">
                  <c:v>1960</c:v>
                </c:pt>
                <c:pt idx="1">
                  <c:v>1970</c:v>
                </c:pt>
                <c:pt idx="2">
                  <c:v>1980</c:v>
                </c:pt>
                <c:pt idx="3">
                  <c:v>1990</c:v>
                </c:pt>
                <c:pt idx="4">
                  <c:v>2000</c:v>
                </c:pt>
              </c:numCache>
            </c:numRef>
          </c:cat>
          <c:val>
            <c:numRef>
              <c:f>Foglio1!$B$2:$B$6</c:f>
              <c:numCache>
                <c:formatCode>General</c:formatCode>
                <c:ptCount val="5"/>
                <c:pt idx="0">
                  <c:v>55.9</c:v>
                </c:pt>
                <c:pt idx="1">
                  <c:v>48.9</c:v>
                </c:pt>
                <c:pt idx="2">
                  <c:v>45.6</c:v>
                </c:pt>
                <c:pt idx="3">
                  <c:v>47.2</c:v>
                </c:pt>
                <c:pt idx="4">
                  <c:v>48.8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7458-4EC6-A8D2-EF584CB1AA9F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Germania</c:v>
                </c:pt>
              </c:strCache>
            </c:strRef>
          </c:tx>
          <c:marker>
            <c:symbol val="none"/>
          </c:marker>
          <c:dPt>
            <c:idx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4-7458-4EC6-A8D2-EF584CB1AA9F}"/>
              </c:ext>
            </c:extLst>
          </c:dPt>
          <c:cat>
            <c:numRef>
              <c:f>Foglio1!$A$2:$A$6</c:f>
              <c:numCache>
                <c:formatCode>General</c:formatCode>
                <c:ptCount val="5"/>
                <c:pt idx="0">
                  <c:v>1960</c:v>
                </c:pt>
                <c:pt idx="1">
                  <c:v>1970</c:v>
                </c:pt>
                <c:pt idx="2">
                  <c:v>1980</c:v>
                </c:pt>
                <c:pt idx="3">
                  <c:v>1990</c:v>
                </c:pt>
                <c:pt idx="4">
                  <c:v>2000</c:v>
                </c:pt>
              </c:numCache>
            </c:numRef>
          </c:cat>
          <c:val>
            <c:numRef>
              <c:f>Foglio1!$C$2:$C$6</c:f>
              <c:numCache>
                <c:formatCode>General</c:formatCode>
                <c:ptCount val="5"/>
                <c:pt idx="0">
                  <c:v>60</c:v>
                </c:pt>
                <c:pt idx="1">
                  <c:v>56.8</c:v>
                </c:pt>
                <c:pt idx="2">
                  <c:v>62</c:v>
                </c:pt>
                <c:pt idx="3">
                  <c:v>61</c:v>
                </c:pt>
                <c:pt idx="4">
                  <c:v>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458-4EC6-A8D2-EF584CB1AA9F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Francia</c:v>
                </c:pt>
              </c:strCache>
            </c:strRef>
          </c:tx>
          <c:marker>
            <c:symbol val="none"/>
          </c:marker>
          <c:dPt>
            <c:idx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6-7458-4EC6-A8D2-EF584CB1AA9F}"/>
              </c:ext>
            </c:extLst>
          </c:dPt>
          <c:cat>
            <c:numRef>
              <c:f>Foglio1!$A$2:$A$6</c:f>
              <c:numCache>
                <c:formatCode>General</c:formatCode>
                <c:ptCount val="5"/>
                <c:pt idx="0">
                  <c:v>1960</c:v>
                </c:pt>
                <c:pt idx="1">
                  <c:v>1970</c:v>
                </c:pt>
                <c:pt idx="2">
                  <c:v>1980</c:v>
                </c:pt>
                <c:pt idx="3">
                  <c:v>1990</c:v>
                </c:pt>
                <c:pt idx="4">
                  <c:v>2000</c:v>
                </c:pt>
              </c:numCache>
            </c:numRef>
          </c:cat>
          <c:val>
            <c:numRef>
              <c:f>Foglio1!$D$2:$D$6</c:f>
              <c:numCache>
                <c:formatCode>General</c:formatCode>
                <c:ptCount val="5"/>
                <c:pt idx="0">
                  <c:v>58.9</c:v>
                </c:pt>
                <c:pt idx="1">
                  <c:v>57.6</c:v>
                </c:pt>
                <c:pt idx="2">
                  <c:v>57.7</c:v>
                </c:pt>
                <c:pt idx="3">
                  <c:v>55.5</c:v>
                </c:pt>
                <c:pt idx="4">
                  <c:v>56.7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458-4EC6-A8D2-EF584CB1AA9F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Spagna</c:v>
                </c:pt>
              </c:strCache>
            </c:strRef>
          </c:tx>
          <c:marker>
            <c:symbol val="none"/>
          </c:marker>
          <c:cat>
            <c:numRef>
              <c:f>Foglio1!$A$2:$A$6</c:f>
              <c:numCache>
                <c:formatCode>General</c:formatCode>
                <c:ptCount val="5"/>
                <c:pt idx="0">
                  <c:v>1960</c:v>
                </c:pt>
                <c:pt idx="1">
                  <c:v>1970</c:v>
                </c:pt>
                <c:pt idx="2">
                  <c:v>1980</c:v>
                </c:pt>
                <c:pt idx="3">
                  <c:v>1990</c:v>
                </c:pt>
                <c:pt idx="4">
                  <c:v>2000</c:v>
                </c:pt>
              </c:numCache>
            </c:numRef>
          </c:cat>
          <c:val>
            <c:numRef>
              <c:f>Foglio1!$E$2:$E$6</c:f>
              <c:numCache>
                <c:formatCode>General</c:formatCode>
                <c:ptCount val="5"/>
                <c:pt idx="3">
                  <c:v>51</c:v>
                </c:pt>
                <c:pt idx="4">
                  <c:v>53.3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7458-4EC6-A8D2-EF584CB1AA9F}"/>
            </c:ext>
          </c:extLst>
        </c:ser>
        <c:dLbls/>
        <c:marker val="1"/>
        <c:axId val="96024448"/>
        <c:axId val="96025984"/>
      </c:lineChart>
      <c:catAx>
        <c:axId val="96024448"/>
        <c:scaling>
          <c:orientation val="minMax"/>
        </c:scaling>
        <c:axPos val="b"/>
        <c:numFmt formatCode="General" sourceLinked="1"/>
        <c:majorTickMark val="none"/>
        <c:tickLblPos val="nextTo"/>
        <c:crossAx val="96025984"/>
        <c:crosses val="autoZero"/>
        <c:auto val="1"/>
        <c:lblAlgn val="ctr"/>
        <c:lblOffset val="100"/>
        <c:tickMarkSkip val="1"/>
      </c:catAx>
      <c:valAx>
        <c:axId val="96025984"/>
        <c:scaling>
          <c:orientation val="minMax"/>
          <c:min val="40"/>
        </c:scaling>
        <c:axPos val="l"/>
        <c:numFmt formatCode="General" sourceLinked="1"/>
        <c:majorTickMark val="none"/>
        <c:tickLblPos val="nextTo"/>
        <c:crossAx val="9602444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style val="10"/>
  <c:chart>
    <c:autoTitleDeleted val="1"/>
    <c:plotArea>
      <c:layout/>
      <c:lineChart>
        <c:grouping val="standard"/>
        <c:ser>
          <c:idx val="0"/>
          <c:order val="0"/>
          <c:tx>
            <c:strRef>
              <c:f>Foglio1!$B$1</c:f>
              <c:strCache>
                <c:ptCount val="1"/>
                <c:pt idx="0">
                  <c:v>Italia</c:v>
                </c:pt>
              </c:strCache>
            </c:strRef>
          </c:tx>
          <c:marker>
            <c:symbol val="none"/>
          </c:marker>
          <c:dPt>
            <c:idx val="4"/>
            <c:spPr>
              <a:ln>
                <a:headEnd type="none"/>
                <a:tailEnd type="none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843-4403-850A-FA5F5EDAC17C}"/>
              </c:ext>
            </c:extLst>
          </c:dPt>
          <c:dPt>
            <c:idx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2-C843-4403-850A-FA5F5EDAC17C}"/>
              </c:ext>
            </c:extLst>
          </c:dPt>
          <c:cat>
            <c:numRef>
              <c:f>Foglio1!$A$2:$A$8</c:f>
              <c:numCache>
                <c:formatCode>General</c:formatCode>
                <c:ptCount val="7"/>
                <c:pt idx="0">
                  <c:v>2000</c:v>
                </c:pt>
                <c:pt idx="1">
                  <c:v>2005</c:v>
                </c:pt>
                <c:pt idx="2">
                  <c:v>2007</c:v>
                </c:pt>
                <c:pt idx="3">
                  <c:v>2009</c:v>
                </c:pt>
                <c:pt idx="4">
                  <c:v>2011</c:v>
                </c:pt>
                <c:pt idx="5">
                  <c:v>2013</c:v>
                </c:pt>
                <c:pt idx="6">
                  <c:v>2015</c:v>
                </c:pt>
              </c:numCache>
            </c:numRef>
          </c:cat>
          <c:val>
            <c:numRef>
              <c:f>Foglio1!$B$2:$B$8</c:f>
              <c:numCache>
                <c:formatCode>General</c:formatCode>
                <c:ptCount val="7"/>
                <c:pt idx="0">
                  <c:v>48.8</c:v>
                </c:pt>
                <c:pt idx="1">
                  <c:v>49</c:v>
                </c:pt>
                <c:pt idx="2">
                  <c:v>48.7</c:v>
                </c:pt>
                <c:pt idx="3">
                  <c:v>48.3</c:v>
                </c:pt>
                <c:pt idx="4">
                  <c:v>47.7</c:v>
                </c:pt>
                <c:pt idx="5">
                  <c:v>48.3</c:v>
                </c:pt>
                <c:pt idx="6">
                  <c:v>48.4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C843-4403-850A-FA5F5EDAC17C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Germania</c:v>
                </c:pt>
              </c:strCache>
            </c:strRef>
          </c:tx>
          <c:marker>
            <c:symbol val="none"/>
          </c:marker>
          <c:dPt>
            <c:idx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4-C843-4403-850A-FA5F5EDAC17C}"/>
              </c:ext>
            </c:extLst>
          </c:dPt>
          <c:cat>
            <c:numRef>
              <c:f>Foglio1!$A$2:$A$8</c:f>
              <c:numCache>
                <c:formatCode>General</c:formatCode>
                <c:ptCount val="7"/>
                <c:pt idx="0">
                  <c:v>2000</c:v>
                </c:pt>
                <c:pt idx="1">
                  <c:v>2005</c:v>
                </c:pt>
                <c:pt idx="2">
                  <c:v>2007</c:v>
                </c:pt>
                <c:pt idx="3">
                  <c:v>2009</c:v>
                </c:pt>
                <c:pt idx="4">
                  <c:v>2011</c:v>
                </c:pt>
                <c:pt idx="5">
                  <c:v>2013</c:v>
                </c:pt>
                <c:pt idx="6">
                  <c:v>2015</c:v>
                </c:pt>
              </c:numCache>
            </c:numRef>
          </c:cat>
          <c:val>
            <c:numRef>
              <c:f>Foglio1!$C$2:$C$8</c:f>
              <c:numCache>
                <c:formatCode>General</c:formatCode>
                <c:ptCount val="7"/>
                <c:pt idx="0">
                  <c:v>57</c:v>
                </c:pt>
                <c:pt idx="1">
                  <c:v>55.8</c:v>
                </c:pt>
                <c:pt idx="2">
                  <c:v>55.7</c:v>
                </c:pt>
                <c:pt idx="3">
                  <c:v>56</c:v>
                </c:pt>
                <c:pt idx="4">
                  <c:v>55.7</c:v>
                </c:pt>
                <c:pt idx="5">
                  <c:v>55.7</c:v>
                </c:pt>
                <c:pt idx="6">
                  <c:v>55.2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843-4403-850A-FA5F5EDAC17C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Francia</c:v>
                </c:pt>
              </c:strCache>
            </c:strRef>
          </c:tx>
          <c:marker>
            <c:symbol val="none"/>
          </c:marker>
          <c:dPt>
            <c:idx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6-C843-4403-850A-FA5F5EDAC17C}"/>
              </c:ext>
            </c:extLst>
          </c:dPt>
          <c:cat>
            <c:numRef>
              <c:f>Foglio1!$A$2:$A$8</c:f>
              <c:numCache>
                <c:formatCode>General</c:formatCode>
                <c:ptCount val="7"/>
                <c:pt idx="0">
                  <c:v>2000</c:v>
                </c:pt>
                <c:pt idx="1">
                  <c:v>2005</c:v>
                </c:pt>
                <c:pt idx="2">
                  <c:v>2007</c:v>
                </c:pt>
                <c:pt idx="3">
                  <c:v>2009</c:v>
                </c:pt>
                <c:pt idx="4">
                  <c:v>2011</c:v>
                </c:pt>
                <c:pt idx="5">
                  <c:v>2013</c:v>
                </c:pt>
                <c:pt idx="6">
                  <c:v>2015</c:v>
                </c:pt>
              </c:numCache>
            </c:numRef>
          </c:cat>
          <c:val>
            <c:numRef>
              <c:f>Foglio1!$D$2:$D$8</c:f>
              <c:numCache>
                <c:formatCode>General</c:formatCode>
                <c:ptCount val="7"/>
                <c:pt idx="0">
                  <c:v>56.7</c:v>
                </c:pt>
                <c:pt idx="1">
                  <c:v>58.5</c:v>
                </c:pt>
                <c:pt idx="2">
                  <c:v>59.2</c:v>
                </c:pt>
                <c:pt idx="3">
                  <c:v>59.4</c:v>
                </c:pt>
                <c:pt idx="4">
                  <c:v>60</c:v>
                </c:pt>
                <c:pt idx="5">
                  <c:v>60.2</c:v>
                </c:pt>
                <c:pt idx="6">
                  <c:v>60.3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843-4403-850A-FA5F5EDAC17C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Spagna</c:v>
                </c:pt>
              </c:strCache>
            </c:strRef>
          </c:tx>
          <c:marker>
            <c:symbol val="none"/>
          </c:marker>
          <c:cat>
            <c:numRef>
              <c:f>Foglio1!$A$2:$A$8</c:f>
              <c:numCache>
                <c:formatCode>General</c:formatCode>
                <c:ptCount val="7"/>
                <c:pt idx="0">
                  <c:v>2000</c:v>
                </c:pt>
                <c:pt idx="1">
                  <c:v>2005</c:v>
                </c:pt>
                <c:pt idx="2">
                  <c:v>2007</c:v>
                </c:pt>
                <c:pt idx="3">
                  <c:v>2009</c:v>
                </c:pt>
                <c:pt idx="4">
                  <c:v>2011</c:v>
                </c:pt>
                <c:pt idx="5">
                  <c:v>2013</c:v>
                </c:pt>
                <c:pt idx="6">
                  <c:v>2015</c:v>
                </c:pt>
              </c:numCache>
            </c:numRef>
          </c:cat>
          <c:val>
            <c:numRef>
              <c:f>Foglio1!$E$2:$E$8</c:f>
              <c:numCache>
                <c:formatCode>General</c:formatCode>
                <c:ptCount val="7"/>
                <c:pt idx="0">
                  <c:v>53.3</c:v>
                </c:pt>
                <c:pt idx="1">
                  <c:v>56.9</c:v>
                </c:pt>
                <c:pt idx="2">
                  <c:v>58.2</c:v>
                </c:pt>
                <c:pt idx="3">
                  <c:v>59.2</c:v>
                </c:pt>
                <c:pt idx="4">
                  <c:v>59.3</c:v>
                </c:pt>
                <c:pt idx="5">
                  <c:v>58.9</c:v>
                </c:pt>
                <c:pt idx="6">
                  <c:v>58.4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843-4403-850A-FA5F5EDAC17C}"/>
            </c:ext>
          </c:extLst>
        </c:ser>
        <c:dLbls/>
        <c:marker val="1"/>
        <c:axId val="125541760"/>
        <c:axId val="125564032"/>
      </c:lineChart>
      <c:catAx>
        <c:axId val="125541760"/>
        <c:scaling>
          <c:orientation val="minMax"/>
        </c:scaling>
        <c:axPos val="b"/>
        <c:numFmt formatCode="General" sourceLinked="1"/>
        <c:majorTickMark val="none"/>
        <c:tickLblPos val="nextTo"/>
        <c:crossAx val="125564032"/>
        <c:crosses val="autoZero"/>
        <c:auto val="1"/>
        <c:lblAlgn val="ctr"/>
        <c:lblOffset val="100"/>
        <c:tickMarkSkip val="1"/>
      </c:catAx>
      <c:valAx>
        <c:axId val="125564032"/>
        <c:scaling>
          <c:orientation val="minMax"/>
          <c:min val="40"/>
        </c:scaling>
        <c:axPos val="l"/>
        <c:numFmt formatCode="General" sourceLinked="1"/>
        <c:majorTickMark val="none"/>
        <c:tickLblPos val="nextTo"/>
        <c:crossAx val="125541760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it-IT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7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8910D-9026-406D-988D-E23B2AD12694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7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601170-8BFA-4942-BDBA-C530C8E4D5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2031446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7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810D8-853A-44F1-8C9D-2B52F6F5B830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909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7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E5DA3-34F0-42ED-AE87-EB005D100FC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550963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E5DA3-34F0-42ED-AE87-EB005D100FC8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4150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780-E41E-42E0-A750-B851FB6A17AF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9D91-B812-4BC4-89FE-F0314F0A8126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B0C0-1BCD-437F-AF97-CE01C186813B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AC83-2C5D-4CD7-8047-7C7630E3E094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7A8D-A465-4861-A06A-2A06D60C8948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D76C-DFA3-4732-A6E0-9BC5B1EA1F85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4BB65-EE5C-4796-AF2C-DFAF516A28A5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3B43E-C18F-404A-9B31-F7B9940AC89F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6196-01DD-49CF-AC97-67BC9FDF908C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D23-3359-4B0F-BC9A-FE200C98D477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DAD4-EA7D-4DF7-B058-20CC4358A626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8FF93-5BFD-462C-97F4-195C8532C907}" type="datetime1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A0348-A83F-472A-AAE5-DF618D42040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1 4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16" y="1241326"/>
            <a:ext cx="7772400" cy="2187674"/>
          </a:xfrm>
        </p:spPr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002060"/>
                </a:solidFill>
              </a:rPr>
              <a:t>Un reddito per tutti?</a:t>
            </a:r>
            <a:br>
              <a:rPr lang="it-IT" sz="4000" b="1" dirty="0" smtClean="0">
                <a:solidFill>
                  <a:srgbClr val="002060"/>
                </a:solidFill>
              </a:rPr>
            </a:br>
            <a:r>
              <a:rPr lang="it-IT" sz="4000" b="1" dirty="0" smtClean="0">
                <a:solidFill>
                  <a:srgbClr val="002060"/>
                </a:solidFill>
              </a:rPr>
              <a:t>Sette tesi su lavoro e welfare</a:t>
            </a:r>
            <a:endParaRPr lang="it-IT" sz="4000" b="1" i="1" dirty="0">
              <a:solidFill>
                <a:srgbClr val="00206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16" y="3476600"/>
            <a:ext cx="6400800" cy="1752600"/>
          </a:xfrm>
        </p:spPr>
        <p:txBody>
          <a:bodyPr>
            <a:normAutofit/>
          </a:bodyPr>
          <a:lstStyle/>
          <a:p>
            <a:r>
              <a:rPr lang="it-IT" sz="2400" dirty="0" smtClean="0"/>
              <a:t>Maurizio Ferrera</a:t>
            </a:r>
          </a:p>
          <a:p>
            <a:r>
              <a:rPr lang="it-IT" sz="2400" dirty="0" smtClean="0"/>
              <a:t>Università degli Studi di Milano</a:t>
            </a:r>
          </a:p>
          <a:p>
            <a:endParaRPr lang="it-IT" dirty="0"/>
          </a:p>
        </p:txBody>
      </p:sp>
      <p:cxnSp>
        <p:nvCxnSpPr>
          <p:cNvPr id="4" name="Connettore 1 3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tangolo 6"/>
          <p:cNvSpPr/>
          <p:nvPr/>
        </p:nvSpPr>
        <p:spPr>
          <a:xfrm>
            <a:off x="755576" y="5229200"/>
            <a:ext cx="81741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Festival dello sviluppo sostenibile 2017 </a:t>
            </a:r>
          </a:p>
          <a:p>
            <a:pPr algn="r"/>
            <a:r>
              <a:rPr lang="it-IT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Napoli, Palazzo Reale</a:t>
            </a:r>
          </a:p>
          <a:p>
            <a:pPr algn="r"/>
            <a:r>
              <a:rPr lang="it-IT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22 maggio 2017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Maurizio Ferrera - Universiy of Milan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11" name="Picture 5" descr="Logo Unimi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2271" y="9537"/>
            <a:ext cx="2052637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3" name="Picture 4" descr="logoEV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43808" y="213379"/>
            <a:ext cx="1329891" cy="623334"/>
          </a:xfrm>
          <a:prstGeom prst="rect">
            <a:avLst/>
          </a:prstGeom>
        </p:spPr>
      </p:pic>
      <p:pic>
        <p:nvPicPr>
          <p:cNvPr id="15" name="Immagin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922" y="188640"/>
            <a:ext cx="1403612" cy="638595"/>
          </a:xfrm>
          <a:prstGeom prst="rect">
            <a:avLst/>
          </a:prstGeom>
        </p:spPr>
      </p:pic>
      <p:sp>
        <p:nvSpPr>
          <p:cNvPr id="16" name="CasellaDiTesto 15"/>
          <p:cNvSpPr txBox="1"/>
          <p:nvPr/>
        </p:nvSpPr>
        <p:spPr>
          <a:xfrm>
            <a:off x="1907704" y="396348"/>
            <a:ext cx="8611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100" dirty="0" smtClean="0"/>
              <a:t>PROMOSSO</a:t>
            </a:r>
          </a:p>
          <a:p>
            <a:pPr algn="ctr"/>
            <a:r>
              <a:rPr lang="it-IT" sz="1100" dirty="0" smtClean="0"/>
              <a:t>DA</a:t>
            </a:r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xmlns="" val="405501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15" y="794"/>
            <a:ext cx="8229600" cy="2434282"/>
          </a:xfrm>
        </p:spPr>
        <p:txBody>
          <a:bodyPr>
            <a:noAutofit/>
          </a:bodyPr>
          <a:lstStyle/>
          <a:p>
            <a:r>
              <a:rPr lang="en-GB" sz="3600" b="1" dirty="0" err="1" smtClean="0">
                <a:solidFill>
                  <a:srgbClr val="FF0000"/>
                </a:solidFill>
              </a:rPr>
              <a:t>Tesi</a:t>
            </a:r>
            <a:r>
              <a:rPr lang="en-GB" sz="3600" b="1" dirty="0" smtClean="0">
                <a:solidFill>
                  <a:srgbClr val="FF0000"/>
                </a:solidFill>
              </a:rPr>
              <a:t> 7</a:t>
            </a:r>
            <a:r>
              <a:rPr lang="en-GB" sz="3600" b="1" dirty="0" smtClean="0">
                <a:solidFill>
                  <a:srgbClr val="002060"/>
                </a:solidFill>
              </a:rPr>
              <a:t/>
            </a:r>
            <a:br>
              <a:rPr lang="en-GB" sz="3600" b="1" dirty="0" smtClean="0">
                <a:solidFill>
                  <a:srgbClr val="002060"/>
                </a:solidFill>
              </a:rPr>
            </a:br>
            <a:r>
              <a:rPr lang="en-GB" sz="3600" b="1" dirty="0" smtClean="0">
                <a:solidFill>
                  <a:srgbClr val="002060"/>
                </a:solidFill>
              </a:rPr>
              <a:t>Il </a:t>
            </a:r>
            <a:r>
              <a:rPr lang="en-GB" sz="3600" b="1" dirty="0" err="1" smtClean="0">
                <a:solidFill>
                  <a:srgbClr val="002060"/>
                </a:solidFill>
              </a:rPr>
              <a:t>reddito</a:t>
            </a:r>
            <a:r>
              <a:rPr lang="en-GB" sz="3600" b="1" dirty="0" smtClean="0">
                <a:solidFill>
                  <a:srgbClr val="002060"/>
                </a:solidFill>
              </a:rPr>
              <a:t> di </a:t>
            </a:r>
            <a:r>
              <a:rPr lang="en-GB" sz="3600" b="1" dirty="0" err="1" smtClean="0">
                <a:solidFill>
                  <a:srgbClr val="002060"/>
                </a:solidFill>
              </a:rPr>
              <a:t>cittadinanza</a:t>
            </a:r>
            <a:r>
              <a:rPr lang="en-GB" sz="3600" b="1" dirty="0" smtClean="0">
                <a:solidFill>
                  <a:srgbClr val="002060"/>
                </a:solidFill>
              </a:rPr>
              <a:t> è </a:t>
            </a:r>
            <a:r>
              <a:rPr lang="en-GB" sz="3600" b="1" dirty="0" err="1" smtClean="0">
                <a:solidFill>
                  <a:srgbClr val="002060"/>
                </a:solidFill>
              </a:rPr>
              <a:t>una</a:t>
            </a:r>
            <a:r>
              <a:rPr lang="en-GB" sz="3600" b="1" dirty="0" smtClean="0">
                <a:solidFill>
                  <a:srgbClr val="002060"/>
                </a:solidFill>
              </a:rPr>
              <a:t> formula </a:t>
            </a:r>
            <a:r>
              <a:rPr lang="en-GB" sz="3600" b="1" dirty="0" err="1" smtClean="0">
                <a:solidFill>
                  <a:srgbClr val="002060"/>
                </a:solidFill>
              </a:rPr>
              <a:t>ambigua</a:t>
            </a:r>
            <a:r>
              <a:rPr lang="en-GB" sz="3600" b="1" dirty="0" smtClean="0">
                <a:solidFill>
                  <a:srgbClr val="002060"/>
                </a:solidFill>
              </a:rPr>
              <a:t> e </a:t>
            </a:r>
            <a:r>
              <a:rPr lang="en-GB" sz="3600" b="1" dirty="0" err="1" smtClean="0">
                <a:solidFill>
                  <a:srgbClr val="002060"/>
                </a:solidFill>
              </a:rPr>
              <a:t>sbilanciata</a:t>
            </a:r>
            <a:endParaRPr lang="it-IT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10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0" name="Rettangolo 9"/>
          <p:cNvSpPr/>
          <p:nvPr/>
        </p:nvSpPr>
        <p:spPr>
          <a:xfrm>
            <a:off x="681677" y="2420888"/>
            <a:ext cx="80964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b="1" dirty="0" smtClean="0">
                <a:solidFill>
                  <a:srgbClr val="002060"/>
                </a:solidFill>
              </a:rPr>
              <a:t> 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3" name="Rettangolo arrotondato 2"/>
          <p:cNvSpPr/>
          <p:nvPr/>
        </p:nvSpPr>
        <p:spPr>
          <a:xfrm>
            <a:off x="1331640" y="2420888"/>
            <a:ext cx="7056784" cy="368096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buFont typeface="+mj-lt"/>
              <a:buAutoNum type="arabicPeriod"/>
            </a:pPr>
            <a:r>
              <a:rPr lang="it-IT" dirty="0">
                <a:solidFill>
                  <a:srgbClr val="002060"/>
                </a:solidFill>
              </a:rPr>
              <a:t>L’intento è lodevole</a:t>
            </a:r>
          </a:p>
          <a:p>
            <a:pPr marL="514350" indent="-514350" algn="just">
              <a:buFont typeface="+mj-lt"/>
              <a:buAutoNum type="arabicPeriod"/>
            </a:pPr>
            <a:endParaRPr lang="it-IT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t-IT" dirty="0">
                <a:solidFill>
                  <a:srgbClr val="002060"/>
                </a:solidFill>
              </a:rPr>
              <a:t>Il nome è fuorviante (beneficiari: </a:t>
            </a:r>
            <a:r>
              <a:rPr lang="it-IT" b="1" dirty="0">
                <a:solidFill>
                  <a:srgbClr val="002060"/>
                </a:solidFill>
              </a:rPr>
              <a:t>residenti bisognosi</a:t>
            </a:r>
            <a:r>
              <a:rPr lang="it-IT" dirty="0">
                <a:solidFill>
                  <a:srgbClr val="002060"/>
                </a:solidFill>
              </a:rPr>
              <a:t>)</a:t>
            </a:r>
          </a:p>
          <a:p>
            <a:pPr marL="514350" indent="-514350" algn="just">
              <a:buFont typeface="+mj-lt"/>
              <a:buAutoNum type="arabicPeriod"/>
            </a:pPr>
            <a:endParaRPr lang="it-IT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t-IT" dirty="0">
                <a:solidFill>
                  <a:srgbClr val="002060"/>
                </a:solidFill>
              </a:rPr>
              <a:t>Troppa enfasi sulla garanzia di un trasferimento pubblico</a:t>
            </a:r>
          </a:p>
          <a:p>
            <a:pPr marL="514350" indent="-514350" algn="just">
              <a:buFont typeface="+mj-lt"/>
              <a:buAutoNum type="arabicPeriod"/>
            </a:pPr>
            <a:endParaRPr lang="it-IT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t-IT" dirty="0">
                <a:solidFill>
                  <a:srgbClr val="002060"/>
                </a:solidFill>
              </a:rPr>
              <a:t>Non accompagnato da proposte  concrete su come creare lavoro</a:t>
            </a:r>
          </a:p>
          <a:p>
            <a:pPr marL="514350" indent="-514350" algn="just">
              <a:buFont typeface="+mj-lt"/>
              <a:buAutoNum type="arabicPeriod"/>
            </a:pPr>
            <a:endParaRPr lang="it-IT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t-IT" dirty="0">
                <a:solidFill>
                  <a:srgbClr val="002060"/>
                </a:solidFill>
              </a:rPr>
              <a:t>Accetta implicitamente l’idea che nel nostro paese non ci può (più) essere lavoro per tutti</a:t>
            </a:r>
          </a:p>
          <a:p>
            <a:pPr marL="514350" indent="-514350" algn="just">
              <a:buFont typeface="+mj-lt"/>
              <a:buAutoNum type="arabicPeriod"/>
            </a:pPr>
            <a:endParaRPr lang="it-IT" b="1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t-IT" dirty="0">
                <a:solidFill>
                  <a:srgbClr val="002060"/>
                </a:solidFill>
              </a:rPr>
              <a:t>Costo molto elevato, coperture incerte	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33044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15" y="29430"/>
            <a:ext cx="8229600" cy="807282"/>
          </a:xfrm>
        </p:spPr>
        <p:txBody>
          <a:bodyPr>
            <a:noAutofit/>
          </a:bodyPr>
          <a:lstStyle/>
          <a:p>
            <a:r>
              <a:rPr lang="en-GB" sz="3600" b="1" dirty="0" smtClean="0">
                <a:solidFill>
                  <a:srgbClr val="FF0000"/>
                </a:solidFill>
              </a:rPr>
              <a:t>Le </a:t>
            </a:r>
            <a:r>
              <a:rPr lang="en-GB" sz="3600" b="1" dirty="0" err="1" smtClean="0">
                <a:solidFill>
                  <a:srgbClr val="FF0000"/>
                </a:solidFill>
              </a:rPr>
              <a:t>sette</a:t>
            </a:r>
            <a:r>
              <a:rPr lang="en-GB" sz="3600" b="1" dirty="0" smtClean="0">
                <a:solidFill>
                  <a:srgbClr val="FF0000"/>
                </a:solidFill>
              </a:rPr>
              <a:t> </a:t>
            </a:r>
            <a:r>
              <a:rPr lang="en-GB" sz="3600" b="1" dirty="0" err="1" smtClean="0">
                <a:solidFill>
                  <a:srgbClr val="FF0000"/>
                </a:solidFill>
              </a:rPr>
              <a:t>tesi</a:t>
            </a:r>
            <a:endParaRPr lang="it-IT" sz="3600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11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0" name="Rettangolo 9"/>
          <p:cNvSpPr/>
          <p:nvPr/>
        </p:nvSpPr>
        <p:spPr>
          <a:xfrm>
            <a:off x="694303" y="805211"/>
            <a:ext cx="80964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400" b="1" dirty="0" smtClean="0">
                <a:solidFill>
                  <a:srgbClr val="002060"/>
                </a:solidFill>
              </a:rPr>
              <a:t>	</a:t>
            </a:r>
            <a:r>
              <a:rPr lang="it-IT" sz="2200" b="1" dirty="0" smtClean="0">
                <a:solidFill>
                  <a:srgbClr val="FF0000"/>
                </a:solidFill>
              </a:rPr>
              <a:t>	</a:t>
            </a:r>
            <a:r>
              <a:rPr lang="it-IT" sz="2200" b="1" dirty="0" smtClean="0">
                <a:solidFill>
                  <a:srgbClr val="002060"/>
                </a:solidFill>
              </a:rPr>
              <a:t> </a:t>
            </a:r>
            <a:endParaRPr lang="it-IT" sz="2200" b="1" dirty="0">
              <a:solidFill>
                <a:srgbClr val="002060"/>
              </a:solidFill>
            </a:endParaRPr>
          </a:p>
        </p:txBody>
      </p:sp>
      <p:sp>
        <p:nvSpPr>
          <p:cNvPr id="3" name="Rettangolo arrotondato 2"/>
          <p:cNvSpPr/>
          <p:nvPr/>
        </p:nvSpPr>
        <p:spPr>
          <a:xfrm>
            <a:off x="971600" y="908720"/>
            <a:ext cx="7344816" cy="511256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9000">
                <a:schemeClr val="accent1">
                  <a:tint val="44500"/>
                  <a:satMod val="160000"/>
                  <a:lumMod val="18000"/>
                  <a:lumOff val="82000"/>
                  <a:alpha val="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b="1" i="1" dirty="0" err="1">
                <a:solidFill>
                  <a:srgbClr val="002060"/>
                </a:solidFill>
              </a:rPr>
              <a:t>garantire</a:t>
            </a:r>
            <a:r>
              <a:rPr lang="en-GB" sz="2000" b="1" dirty="0">
                <a:solidFill>
                  <a:srgbClr val="002060"/>
                </a:solidFill>
              </a:rPr>
              <a:t> un </a:t>
            </a:r>
            <a:r>
              <a:rPr lang="en-GB" sz="2000" b="1" dirty="0" err="1">
                <a:solidFill>
                  <a:srgbClr val="002060"/>
                </a:solidFill>
              </a:rPr>
              <a:t>reddito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temporaneo</a:t>
            </a:r>
            <a:r>
              <a:rPr lang="en-GB" sz="2000" b="1" dirty="0">
                <a:solidFill>
                  <a:srgbClr val="002060"/>
                </a:solidFill>
              </a:rPr>
              <a:t> a chi non ha </a:t>
            </a:r>
            <a:r>
              <a:rPr lang="en-GB" sz="2000" b="1" dirty="0" err="1">
                <a:solidFill>
                  <a:srgbClr val="002060"/>
                </a:solidFill>
              </a:rPr>
              <a:t>risorse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sufficienti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b="1" dirty="0">
                <a:solidFill>
                  <a:srgbClr val="002060"/>
                </a:solidFill>
              </a:rPr>
              <a:t>La via </a:t>
            </a:r>
            <a:r>
              <a:rPr lang="en-GB" sz="2000" b="1" dirty="0" err="1">
                <a:solidFill>
                  <a:srgbClr val="002060"/>
                </a:solidFill>
              </a:rPr>
              <a:t>maestra</a:t>
            </a:r>
            <a:r>
              <a:rPr lang="en-GB" sz="2000" b="1" dirty="0">
                <a:solidFill>
                  <a:srgbClr val="002060"/>
                </a:solidFill>
              </a:rPr>
              <a:t> per </a:t>
            </a:r>
            <a:r>
              <a:rPr lang="en-GB" sz="2000" b="1" dirty="0" err="1">
                <a:solidFill>
                  <a:srgbClr val="002060"/>
                </a:solidFill>
              </a:rPr>
              <a:t>assicurarsi</a:t>
            </a:r>
            <a:r>
              <a:rPr lang="en-GB" sz="2000" b="1" dirty="0">
                <a:solidFill>
                  <a:srgbClr val="002060"/>
                </a:solidFill>
              </a:rPr>
              <a:t> un </a:t>
            </a:r>
            <a:r>
              <a:rPr lang="en-GB" sz="2000" b="1" dirty="0" err="1">
                <a:solidFill>
                  <a:srgbClr val="002060"/>
                </a:solidFill>
              </a:rPr>
              <a:t>reddito</a:t>
            </a:r>
            <a:r>
              <a:rPr lang="en-GB" sz="2000" b="1" dirty="0">
                <a:solidFill>
                  <a:srgbClr val="002060"/>
                </a:solidFill>
              </a:rPr>
              <a:t> è </a:t>
            </a:r>
            <a:r>
              <a:rPr lang="en-GB" sz="2000" b="1" dirty="0" smtClean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il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lavoro</a:t>
            </a:r>
            <a:endParaRPr lang="en-GB" sz="2000" b="1" dirty="0">
              <a:solidFill>
                <a:srgbClr val="002060"/>
              </a:solidFill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b="1" dirty="0">
                <a:solidFill>
                  <a:srgbClr val="002060"/>
                </a:solidFill>
              </a:rPr>
              <a:t>Non è </a:t>
            </a:r>
            <a:r>
              <a:rPr lang="en-GB" sz="2000" b="1" dirty="0" err="1">
                <a:solidFill>
                  <a:srgbClr val="002060"/>
                </a:solidFill>
              </a:rPr>
              <a:t>vero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che</a:t>
            </a:r>
            <a:r>
              <a:rPr lang="en-GB" sz="2000" b="1" dirty="0">
                <a:solidFill>
                  <a:srgbClr val="002060"/>
                </a:solidFill>
              </a:rPr>
              <a:t> non ci </a:t>
            </a:r>
            <a:r>
              <a:rPr lang="en-GB" sz="2000" b="1" dirty="0" err="1">
                <a:solidFill>
                  <a:srgbClr val="002060"/>
                </a:solidFill>
              </a:rPr>
              <a:t>può</a:t>
            </a:r>
            <a:r>
              <a:rPr lang="en-GB" sz="2000" b="1" dirty="0">
                <a:solidFill>
                  <a:srgbClr val="002060"/>
                </a:solidFill>
              </a:rPr>
              <a:t> (</a:t>
            </a:r>
            <a:r>
              <a:rPr lang="en-GB" sz="2000" b="1" dirty="0" err="1">
                <a:solidFill>
                  <a:srgbClr val="002060"/>
                </a:solidFill>
              </a:rPr>
              <a:t>più</a:t>
            </a:r>
            <a:r>
              <a:rPr lang="en-GB" sz="2000" b="1" dirty="0">
                <a:solidFill>
                  <a:srgbClr val="002060"/>
                </a:solidFill>
              </a:rPr>
              <a:t>) </a:t>
            </a:r>
            <a:r>
              <a:rPr lang="en-GB" sz="2000" b="1" dirty="0" err="1">
                <a:solidFill>
                  <a:srgbClr val="002060"/>
                </a:solidFill>
              </a:rPr>
              <a:t>essere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lavoro</a:t>
            </a:r>
            <a:r>
              <a:rPr lang="en-GB" sz="2000" b="1" dirty="0">
                <a:solidFill>
                  <a:srgbClr val="002060"/>
                </a:solidFill>
              </a:rPr>
              <a:t> per </a:t>
            </a:r>
            <a:r>
              <a:rPr lang="en-GB" sz="2000" b="1" dirty="0" err="1">
                <a:solidFill>
                  <a:srgbClr val="002060"/>
                </a:solidFill>
              </a:rPr>
              <a:t>tutti</a:t>
            </a:r>
            <a:r>
              <a:rPr lang="en-GB" sz="2000" b="1" dirty="0">
                <a:solidFill>
                  <a:srgbClr val="002060"/>
                </a:solidFill>
              </a:rPr>
              <a:t>. </a:t>
            </a:r>
            <a:endParaRPr lang="it-IT" sz="2000" b="1" dirty="0">
              <a:solidFill>
                <a:srgbClr val="002060"/>
              </a:solidFill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b="1" dirty="0">
                <a:solidFill>
                  <a:srgbClr val="002060"/>
                </a:solidFill>
              </a:rPr>
              <a:t>Il deficit di </a:t>
            </a:r>
            <a:r>
              <a:rPr lang="en-GB" sz="2000" b="1" dirty="0" smtClean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lavoro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smtClean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dipende</a:t>
            </a:r>
            <a:r>
              <a:rPr lang="en-GB" sz="2000" b="1" dirty="0">
                <a:solidFill>
                  <a:srgbClr val="002060"/>
                </a:solidFill>
              </a:rPr>
              <a:t> da “</a:t>
            </a:r>
            <a:r>
              <a:rPr lang="en-GB" sz="2000" b="1" dirty="0" err="1">
                <a:solidFill>
                  <a:srgbClr val="002060"/>
                </a:solidFill>
              </a:rPr>
              <a:t>colli</a:t>
            </a:r>
            <a:r>
              <a:rPr lang="en-GB" sz="2000" b="1" dirty="0">
                <a:solidFill>
                  <a:srgbClr val="002060"/>
                </a:solidFill>
              </a:rPr>
              <a:t> di </a:t>
            </a:r>
            <a:r>
              <a:rPr lang="en-GB" sz="2000" b="1" dirty="0" err="1">
                <a:solidFill>
                  <a:srgbClr val="002060"/>
                </a:solidFill>
              </a:rPr>
              <a:t>bottiglia</a:t>
            </a:r>
            <a:r>
              <a:rPr lang="en-GB" sz="2000" b="1" dirty="0">
                <a:solidFill>
                  <a:srgbClr val="002060"/>
                </a:solidFill>
              </a:rPr>
              <a:t>” </a:t>
            </a:r>
            <a:r>
              <a:rPr lang="en-GB" sz="2000" b="1" dirty="0" err="1">
                <a:solidFill>
                  <a:srgbClr val="002060"/>
                </a:solidFill>
              </a:rPr>
              <a:t>mai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seriamente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rimossi</a:t>
            </a:r>
            <a:r>
              <a:rPr lang="it-IT" sz="2000" b="1" dirty="0">
                <a:solidFill>
                  <a:srgbClr val="002060"/>
                </a:solidFill>
              </a:rPr>
              <a:t>	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b="1" dirty="0" err="1" smtClean="0">
                <a:solidFill>
                  <a:srgbClr val="002060"/>
                </a:solidFill>
              </a:rPr>
              <a:t>Senza</a:t>
            </a:r>
            <a:r>
              <a:rPr lang="en-GB" sz="2000" b="1" dirty="0" smtClean="0">
                <a:solidFill>
                  <a:srgbClr val="002060"/>
                </a:solidFill>
              </a:rPr>
              <a:t> </a:t>
            </a:r>
            <a:r>
              <a:rPr lang="en-GB" sz="2000" b="1" dirty="0" err="1" smtClean="0">
                <a:solidFill>
                  <a:srgbClr val="002060"/>
                </a:solidFill>
              </a:rPr>
              <a:t>nuova</a:t>
            </a:r>
            <a:r>
              <a:rPr lang="en-GB" sz="2000" b="1" dirty="0" smtClean="0">
                <a:solidFill>
                  <a:srgbClr val="002060"/>
                </a:solidFill>
              </a:rPr>
              <a:t> </a:t>
            </a:r>
            <a:r>
              <a:rPr lang="en-GB" sz="2000" b="1" dirty="0" err="1" smtClean="0">
                <a:solidFill>
                  <a:srgbClr val="002060"/>
                </a:solidFill>
              </a:rPr>
              <a:t>occupazione</a:t>
            </a:r>
            <a:r>
              <a:rPr lang="en-GB" sz="2000" b="1" dirty="0" smtClean="0">
                <a:solidFill>
                  <a:srgbClr val="002060"/>
                </a:solidFill>
              </a:rPr>
              <a:t> , </a:t>
            </a:r>
            <a:r>
              <a:rPr lang="en-GB" sz="2000" b="1" dirty="0" err="1">
                <a:solidFill>
                  <a:srgbClr val="002060"/>
                </a:solidFill>
              </a:rPr>
              <a:t>il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costo</a:t>
            </a:r>
            <a:r>
              <a:rPr lang="en-GB" sz="2000" b="1" dirty="0">
                <a:solidFill>
                  <a:srgbClr val="002060"/>
                </a:solidFill>
              </a:rPr>
              <a:t> del </a:t>
            </a:r>
            <a:r>
              <a:rPr lang="en-GB" sz="2000" b="1" dirty="0" err="1">
                <a:solidFill>
                  <a:srgbClr val="002060"/>
                </a:solidFill>
              </a:rPr>
              <a:t>reddito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minimo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garantito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 smtClean="0">
                <a:solidFill>
                  <a:srgbClr val="002060"/>
                </a:solidFill>
              </a:rPr>
              <a:t>rischia</a:t>
            </a:r>
            <a:r>
              <a:rPr lang="en-GB" sz="2000" b="1" dirty="0" smtClean="0">
                <a:solidFill>
                  <a:srgbClr val="002060"/>
                </a:solidFill>
              </a:rPr>
              <a:t> </a:t>
            </a:r>
            <a:r>
              <a:rPr lang="en-GB" sz="2000" b="1" dirty="0">
                <a:solidFill>
                  <a:srgbClr val="002060"/>
                </a:solidFill>
              </a:rPr>
              <a:t>di </a:t>
            </a:r>
            <a:r>
              <a:rPr lang="en-GB" sz="2000" b="1" dirty="0" err="1">
                <a:solidFill>
                  <a:srgbClr val="002060"/>
                </a:solidFill>
              </a:rPr>
              <a:t>essere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troppo</a:t>
            </a:r>
            <a:r>
              <a:rPr lang="en-GB" sz="2000" b="1" dirty="0">
                <a:solidFill>
                  <a:srgbClr val="002060"/>
                </a:solidFill>
              </a:rPr>
              <a:t> alto 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b="1" dirty="0" err="1">
                <a:solidFill>
                  <a:srgbClr val="002060"/>
                </a:solidFill>
              </a:rPr>
              <a:t>Priorità</a:t>
            </a:r>
            <a:r>
              <a:rPr lang="en-GB" sz="2000" b="1" dirty="0">
                <a:solidFill>
                  <a:srgbClr val="002060"/>
                </a:solidFill>
              </a:rPr>
              <a:t>:  </a:t>
            </a:r>
            <a:r>
              <a:rPr lang="en-GB" sz="2000" b="1" dirty="0" err="1">
                <a:solidFill>
                  <a:srgbClr val="002060"/>
                </a:solidFill>
              </a:rPr>
              <a:t>reddito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minimo</a:t>
            </a:r>
            <a:r>
              <a:rPr lang="en-GB" sz="2000" b="1" dirty="0">
                <a:solidFill>
                  <a:srgbClr val="002060"/>
                </a:solidFill>
              </a:rPr>
              <a:t>, </a:t>
            </a:r>
            <a:r>
              <a:rPr lang="en-GB" sz="2000" b="1" dirty="0" err="1">
                <a:solidFill>
                  <a:srgbClr val="002060"/>
                </a:solidFill>
              </a:rPr>
              <a:t>più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occupazione</a:t>
            </a:r>
            <a:r>
              <a:rPr lang="en-GB" sz="2000" b="1" dirty="0">
                <a:solidFill>
                  <a:srgbClr val="002060"/>
                </a:solidFill>
              </a:rPr>
              <a:t>, </a:t>
            </a:r>
            <a:r>
              <a:rPr lang="en-GB" sz="2000" b="1" dirty="0" err="1">
                <a:solidFill>
                  <a:srgbClr val="002060"/>
                </a:solidFill>
              </a:rPr>
              <a:t>retribuzioni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decenti</a:t>
            </a:r>
            <a:endParaRPr lang="en-GB" sz="2000" b="1" dirty="0">
              <a:solidFill>
                <a:srgbClr val="002060"/>
              </a:solidFill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b="1" dirty="0">
                <a:solidFill>
                  <a:srgbClr val="002060"/>
                </a:solidFill>
              </a:rPr>
              <a:t>Il </a:t>
            </a:r>
            <a:r>
              <a:rPr lang="en-GB" sz="2000" b="1" dirty="0" err="1">
                <a:solidFill>
                  <a:srgbClr val="002060"/>
                </a:solidFill>
              </a:rPr>
              <a:t>reddito</a:t>
            </a:r>
            <a:r>
              <a:rPr lang="en-GB" sz="2000" b="1" dirty="0">
                <a:solidFill>
                  <a:srgbClr val="002060"/>
                </a:solidFill>
              </a:rPr>
              <a:t> di </a:t>
            </a:r>
            <a:r>
              <a:rPr lang="en-GB" sz="2000" b="1" dirty="0" err="1">
                <a:solidFill>
                  <a:srgbClr val="002060"/>
                </a:solidFill>
              </a:rPr>
              <a:t>cittadinanza</a:t>
            </a:r>
            <a:r>
              <a:rPr lang="en-GB" sz="2000" b="1" dirty="0">
                <a:solidFill>
                  <a:srgbClr val="002060"/>
                </a:solidFill>
              </a:rPr>
              <a:t> è </a:t>
            </a:r>
            <a:r>
              <a:rPr lang="en-GB" sz="2000" b="1" dirty="0" err="1">
                <a:solidFill>
                  <a:srgbClr val="002060"/>
                </a:solidFill>
              </a:rPr>
              <a:t>una</a:t>
            </a:r>
            <a:r>
              <a:rPr lang="en-GB" sz="2000" b="1" dirty="0">
                <a:solidFill>
                  <a:srgbClr val="002060"/>
                </a:solidFill>
              </a:rPr>
              <a:t> formula </a:t>
            </a:r>
            <a:r>
              <a:rPr lang="en-GB" sz="2000" b="1" dirty="0" err="1">
                <a:solidFill>
                  <a:srgbClr val="002060"/>
                </a:solidFill>
              </a:rPr>
              <a:t>ambigua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xmlns="" val="266106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Autofit/>
          </a:bodyPr>
          <a:lstStyle/>
          <a:p>
            <a:r>
              <a:rPr lang="en-GB" sz="3600" b="1" dirty="0" err="1" smtClean="0">
                <a:solidFill>
                  <a:srgbClr val="FF0000"/>
                </a:solidFill>
              </a:rPr>
              <a:t>Tesi</a:t>
            </a:r>
            <a:r>
              <a:rPr lang="en-GB" sz="3600" b="1" dirty="0" smtClean="0">
                <a:solidFill>
                  <a:srgbClr val="FF0000"/>
                </a:solidFill>
              </a:rPr>
              <a:t> 1</a:t>
            </a:r>
            <a:r>
              <a:rPr lang="en-GB" sz="3600" b="1" dirty="0" smtClean="0">
                <a:solidFill>
                  <a:srgbClr val="002060"/>
                </a:solidFill>
              </a:rPr>
              <a:t/>
            </a:r>
            <a:br>
              <a:rPr lang="en-GB" sz="3600" b="1" dirty="0" smtClean="0">
                <a:solidFill>
                  <a:srgbClr val="002060"/>
                </a:solidFill>
              </a:rPr>
            </a:br>
            <a:r>
              <a:rPr lang="en-GB" sz="3600" b="1" dirty="0" smtClean="0">
                <a:solidFill>
                  <a:srgbClr val="002060"/>
                </a:solidFill>
              </a:rPr>
              <a:t>È giusto </a:t>
            </a:r>
            <a:r>
              <a:rPr lang="en-GB" sz="3600" b="1" i="1" dirty="0" err="1" smtClean="0">
                <a:solidFill>
                  <a:srgbClr val="002060"/>
                </a:solidFill>
              </a:rPr>
              <a:t>garantire</a:t>
            </a:r>
            <a:r>
              <a:rPr lang="en-GB" sz="3600" b="1" dirty="0" smtClean="0">
                <a:solidFill>
                  <a:srgbClr val="002060"/>
                </a:solidFill>
              </a:rPr>
              <a:t> un </a:t>
            </a:r>
            <a:r>
              <a:rPr lang="en-GB" sz="3600" b="1" dirty="0" err="1" smtClean="0">
                <a:solidFill>
                  <a:srgbClr val="002060"/>
                </a:solidFill>
              </a:rPr>
              <a:t>reddito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temporaneo</a:t>
            </a:r>
            <a:r>
              <a:rPr lang="en-GB" sz="3600" b="1" dirty="0" smtClean="0">
                <a:solidFill>
                  <a:srgbClr val="002060"/>
                </a:solidFill>
              </a:rPr>
              <a:t> a chi non ha </a:t>
            </a:r>
            <a:r>
              <a:rPr lang="en-GB" sz="3600" b="1" dirty="0" err="1" smtClean="0">
                <a:solidFill>
                  <a:srgbClr val="002060"/>
                </a:solidFill>
              </a:rPr>
              <a:t>risorse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sufficienti</a:t>
            </a:r>
            <a:r>
              <a:rPr lang="en-GB" sz="3600" b="1" dirty="0" smtClean="0">
                <a:solidFill>
                  <a:srgbClr val="002060"/>
                </a:solidFill>
              </a:rPr>
              <a:t>…</a:t>
            </a:r>
            <a:endParaRPr lang="it-IT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2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06220577"/>
              </p:ext>
            </p:extLst>
          </p:nvPr>
        </p:nvGraphicFramePr>
        <p:xfrm>
          <a:off x="1259647" y="2636912"/>
          <a:ext cx="6624736" cy="277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84076">
                <a:tc>
                  <a:txBody>
                    <a:bodyPr/>
                    <a:lstStyle/>
                    <a:p>
                      <a:pPr algn="ctr"/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beneficiari / pop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Importo base /</a:t>
                      </a:r>
                      <a:r>
                        <a:rPr lang="it-IT" sz="2000" baseline="0" dirty="0" smtClean="0"/>
                        <a:t> mese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spesa /</a:t>
                      </a:r>
                      <a:r>
                        <a:rPr lang="it-IT" sz="2000" baseline="0" dirty="0" smtClean="0"/>
                        <a:t> PIL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Francia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3,8%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524 euro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0,6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Germania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7,5%</a:t>
                      </a:r>
                    </a:p>
                    <a:p>
                      <a:pPr algn="ctr"/>
                      <a:r>
                        <a:rPr lang="it-IT" sz="2000" dirty="0" smtClean="0"/>
                        <a:t>(2,0%)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400 euro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1,4</a:t>
                      </a:r>
                    </a:p>
                    <a:p>
                      <a:pPr algn="ctr"/>
                      <a:r>
                        <a:rPr lang="it-IT" sz="2000" dirty="0" smtClean="0"/>
                        <a:t>(0,4%)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Regno</a:t>
                      </a:r>
                      <a:r>
                        <a:rPr lang="it-IT" sz="2000" baseline="0" dirty="0" smtClean="0"/>
                        <a:t> Unito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3,1%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410 euro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0,5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2449831" y="5811952"/>
            <a:ext cx="4353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O,5% del PIL italiano nel 2016: 8,4 md euro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xmlns="" val="425718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5156"/>
          </a:xfrm>
        </p:spPr>
        <p:txBody>
          <a:bodyPr>
            <a:noAutofit/>
          </a:bodyPr>
          <a:lstStyle/>
          <a:p>
            <a:r>
              <a:rPr lang="en-GB" sz="3600" b="1" dirty="0" err="1">
                <a:solidFill>
                  <a:srgbClr val="FF0000"/>
                </a:solidFill>
              </a:rPr>
              <a:t>Tesi</a:t>
            </a:r>
            <a:r>
              <a:rPr lang="en-GB" sz="3600" b="1" dirty="0">
                <a:solidFill>
                  <a:srgbClr val="FF0000"/>
                </a:solidFill>
              </a:rPr>
              <a:t> 1/b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002060"/>
                </a:solidFill>
              </a:rPr>
              <a:t>…a </a:t>
            </a:r>
            <a:r>
              <a:rPr lang="en-GB" sz="3600" b="1" dirty="0" err="1">
                <a:solidFill>
                  <a:srgbClr val="002060"/>
                </a:solidFill>
              </a:rPr>
              <a:t>condizione</a:t>
            </a:r>
            <a:r>
              <a:rPr lang="en-GB" sz="3600" b="1" dirty="0">
                <a:solidFill>
                  <a:srgbClr val="002060"/>
                </a:solidFill>
              </a:rPr>
              <a:t> </a:t>
            </a:r>
            <a:r>
              <a:rPr lang="en-GB" sz="3600" b="1" dirty="0" err="1">
                <a:solidFill>
                  <a:srgbClr val="002060"/>
                </a:solidFill>
              </a:rPr>
              <a:t>che</a:t>
            </a:r>
            <a:r>
              <a:rPr lang="en-GB" sz="3600" b="1" dirty="0">
                <a:solidFill>
                  <a:srgbClr val="002060"/>
                </a:solidFill>
              </a:rPr>
              <a:t> ci </a:t>
            </a:r>
            <a:r>
              <a:rPr lang="en-GB" sz="3600" b="1" dirty="0" err="1" smtClean="0">
                <a:solidFill>
                  <a:srgbClr val="002060"/>
                </a:solidFill>
              </a:rPr>
              <a:t>siano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servizi</a:t>
            </a:r>
            <a:r>
              <a:rPr lang="en-GB" sz="3600" b="1" dirty="0" smtClean="0">
                <a:solidFill>
                  <a:srgbClr val="002060"/>
                </a:solidFill>
              </a:rPr>
              <a:t> per </a:t>
            </a:r>
            <a:r>
              <a:rPr lang="en-GB" sz="3600" b="1" dirty="0" err="1" smtClean="0">
                <a:solidFill>
                  <a:srgbClr val="002060"/>
                </a:solidFill>
              </a:rPr>
              <a:t>l’impiego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efficienti</a:t>
            </a:r>
            <a:r>
              <a:rPr lang="en-GB" sz="3600" b="1" dirty="0" smtClean="0">
                <a:solidFill>
                  <a:srgbClr val="002060"/>
                </a:solidFill>
              </a:rPr>
              <a:t> e </a:t>
            </a:r>
            <a:r>
              <a:rPr lang="en-GB" sz="3600" b="1" dirty="0" err="1" smtClean="0">
                <a:solidFill>
                  <a:srgbClr val="002060"/>
                </a:solidFill>
              </a:rPr>
              <a:t>diponibilità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>
                <a:solidFill>
                  <a:srgbClr val="002060"/>
                </a:solidFill>
              </a:rPr>
              <a:t>al </a:t>
            </a:r>
            <a:r>
              <a:rPr lang="en-GB" sz="3600" b="1" dirty="0" err="1">
                <a:solidFill>
                  <a:srgbClr val="002060"/>
                </a:solidFill>
              </a:rPr>
              <a:t>lavoro</a:t>
            </a:r>
            <a:r>
              <a:rPr lang="en-GB" sz="3600" b="1" dirty="0">
                <a:solidFill>
                  <a:srgbClr val="002060"/>
                </a:solidFill>
              </a:rPr>
              <a:t> (o </a:t>
            </a:r>
            <a:r>
              <a:rPr lang="en-GB" sz="3600" b="1" dirty="0" err="1">
                <a:solidFill>
                  <a:srgbClr val="002060"/>
                </a:solidFill>
              </a:rPr>
              <a:t>formazione</a:t>
            </a:r>
            <a:r>
              <a:rPr lang="en-GB" sz="3600" b="1" dirty="0">
                <a:solidFill>
                  <a:srgbClr val="002060"/>
                </a:solidFill>
              </a:rPr>
              <a:t>/</a:t>
            </a:r>
            <a:r>
              <a:rPr lang="en-GB" sz="3600" b="1" dirty="0" err="1">
                <a:solidFill>
                  <a:srgbClr val="002060"/>
                </a:solidFill>
              </a:rPr>
              <a:t>inclusione</a:t>
            </a:r>
            <a:r>
              <a:rPr lang="en-GB" sz="3600" b="1" dirty="0">
                <a:solidFill>
                  <a:srgbClr val="002060"/>
                </a:solidFill>
              </a:rPr>
              <a:t>)</a:t>
            </a:r>
            <a:endParaRPr lang="it-IT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3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3" name="Rettangolo arrotondato 2"/>
          <p:cNvSpPr/>
          <p:nvPr/>
        </p:nvSpPr>
        <p:spPr>
          <a:xfrm>
            <a:off x="1762742" y="3429794"/>
            <a:ext cx="5812408" cy="2303462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b="1" dirty="0">
                <a:solidFill>
                  <a:srgbClr val="002060"/>
                </a:solidFill>
              </a:rPr>
              <a:t>Sanzioni per il rifiuto in Germania</a:t>
            </a:r>
            <a:r>
              <a:rPr lang="it-IT" sz="1000" b="1" dirty="0">
                <a:solidFill>
                  <a:srgbClr val="002060"/>
                </a:solidFill>
              </a:rPr>
              <a:t>: </a:t>
            </a:r>
            <a:endParaRPr lang="it-IT" sz="1000" b="1" dirty="0" smtClean="0">
              <a:solidFill>
                <a:srgbClr val="002060"/>
              </a:solidFill>
            </a:endParaRPr>
          </a:p>
          <a:p>
            <a:pPr algn="just"/>
            <a:endParaRPr lang="it-IT" sz="1000" b="1" dirty="0" smtClean="0">
              <a:solidFill>
                <a:srgbClr val="002060"/>
              </a:solidFill>
            </a:endParaRPr>
          </a:p>
          <a:p>
            <a:pPr algn="just"/>
            <a:r>
              <a:rPr lang="it-IT" sz="1600" b="1" dirty="0">
                <a:solidFill>
                  <a:srgbClr val="002060"/>
                </a:solidFill>
              </a:rPr>
              <a:t>	</a:t>
            </a:r>
            <a:r>
              <a:rPr lang="it-IT" sz="1600" dirty="0">
                <a:solidFill>
                  <a:srgbClr val="002060"/>
                </a:solidFill>
              </a:rPr>
              <a:t>1ᶺ volta →   -30</a:t>
            </a:r>
            <a:r>
              <a:rPr lang="it-IT" sz="1600" dirty="0" smtClean="0">
                <a:solidFill>
                  <a:srgbClr val="002060"/>
                </a:solidFill>
              </a:rPr>
              <a:t>%</a:t>
            </a:r>
            <a:r>
              <a:rPr lang="it-IT" sz="1600" dirty="0">
                <a:solidFill>
                  <a:srgbClr val="002060"/>
                </a:solidFill>
              </a:rPr>
              <a:t>					2ᶺ volta →   -60</a:t>
            </a:r>
            <a:r>
              <a:rPr lang="it-IT" sz="1600" dirty="0" smtClean="0">
                <a:solidFill>
                  <a:srgbClr val="002060"/>
                </a:solidFill>
              </a:rPr>
              <a:t>%</a:t>
            </a:r>
            <a:r>
              <a:rPr lang="it-IT" sz="1600" dirty="0">
                <a:solidFill>
                  <a:srgbClr val="002060"/>
                </a:solidFill>
              </a:rPr>
              <a:t>					3ᶺ volta →   -100%</a:t>
            </a:r>
          </a:p>
          <a:p>
            <a:pPr algn="just"/>
            <a:endParaRPr lang="it-IT" sz="1600" dirty="0">
              <a:solidFill>
                <a:srgbClr val="002060"/>
              </a:solidFill>
            </a:endParaRPr>
          </a:p>
          <a:p>
            <a:pPr algn="just"/>
            <a:r>
              <a:rPr lang="it-IT" sz="1600" dirty="0">
                <a:solidFill>
                  <a:srgbClr val="002060"/>
                </a:solidFill>
              </a:rPr>
              <a:t>Interruzione immediata per i minori di 25 anni</a:t>
            </a:r>
            <a:r>
              <a:rPr lang="it-IT" sz="1600" b="1" dirty="0">
                <a:solidFill>
                  <a:srgbClr val="002060"/>
                </a:solidFill>
              </a:rPr>
              <a:t>	</a:t>
            </a:r>
            <a:r>
              <a:rPr lang="it-IT" b="1" dirty="0">
                <a:solidFill>
                  <a:srgbClr val="002060"/>
                </a:solidFill>
              </a:rPr>
              <a:t>			 </a:t>
            </a:r>
          </a:p>
        </p:txBody>
      </p:sp>
    </p:spTree>
    <p:extLst>
      <p:ext uri="{BB962C8B-B14F-4D97-AF65-F5344CB8AC3E}">
        <p14:creationId xmlns:p14="http://schemas.microsoft.com/office/powerpoint/2010/main" xmlns="" val="30959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Autofit/>
          </a:bodyPr>
          <a:lstStyle/>
          <a:p>
            <a:r>
              <a:rPr lang="en-GB" sz="3600" b="1" dirty="0" err="1">
                <a:solidFill>
                  <a:srgbClr val="FF0000"/>
                </a:solidFill>
              </a:rPr>
              <a:t>Tesi</a:t>
            </a:r>
            <a:r>
              <a:rPr lang="en-GB" sz="3600" b="1" dirty="0">
                <a:solidFill>
                  <a:srgbClr val="FF0000"/>
                </a:solidFill>
              </a:rPr>
              <a:t> 2</a:t>
            </a:r>
            <a:r>
              <a:rPr lang="en-GB" sz="3600" b="1" dirty="0">
                <a:solidFill>
                  <a:srgbClr val="002060"/>
                </a:solidFill>
              </a:rPr>
              <a:t/>
            </a:r>
            <a:br>
              <a:rPr lang="en-GB" sz="3600" b="1" dirty="0">
                <a:solidFill>
                  <a:srgbClr val="002060"/>
                </a:solidFill>
              </a:rPr>
            </a:br>
            <a:r>
              <a:rPr lang="en-GB" sz="3600" b="1" dirty="0">
                <a:solidFill>
                  <a:srgbClr val="002060"/>
                </a:solidFill>
              </a:rPr>
              <a:t>La via </a:t>
            </a:r>
            <a:r>
              <a:rPr lang="en-GB" sz="3600" b="1" dirty="0" err="1">
                <a:solidFill>
                  <a:srgbClr val="002060"/>
                </a:solidFill>
              </a:rPr>
              <a:t>maestra</a:t>
            </a:r>
            <a:r>
              <a:rPr lang="en-GB" sz="3600" b="1" dirty="0">
                <a:solidFill>
                  <a:srgbClr val="002060"/>
                </a:solidFill>
              </a:rPr>
              <a:t> per </a:t>
            </a:r>
            <a:r>
              <a:rPr lang="en-GB" sz="3600" b="1" dirty="0" err="1">
                <a:solidFill>
                  <a:srgbClr val="002060"/>
                </a:solidFill>
              </a:rPr>
              <a:t>assicurarsi</a:t>
            </a:r>
            <a:r>
              <a:rPr lang="en-GB" sz="3600" b="1" dirty="0">
                <a:solidFill>
                  <a:srgbClr val="002060"/>
                </a:solidFill>
              </a:rPr>
              <a:t> un </a:t>
            </a:r>
            <a:r>
              <a:rPr lang="en-GB" sz="3600" b="1" dirty="0" err="1">
                <a:solidFill>
                  <a:srgbClr val="002060"/>
                </a:solidFill>
              </a:rPr>
              <a:t>reddito</a:t>
            </a:r>
            <a:r>
              <a:rPr lang="en-GB" sz="3600" b="1" dirty="0">
                <a:solidFill>
                  <a:srgbClr val="002060"/>
                </a:solidFill>
              </a:rPr>
              <a:t> è e </a:t>
            </a:r>
            <a:r>
              <a:rPr lang="en-GB" sz="3600" b="1" dirty="0" err="1">
                <a:solidFill>
                  <a:srgbClr val="002060"/>
                </a:solidFill>
              </a:rPr>
              <a:t>deve</a:t>
            </a:r>
            <a:r>
              <a:rPr lang="en-GB" sz="3600" b="1" dirty="0">
                <a:solidFill>
                  <a:srgbClr val="002060"/>
                </a:solidFill>
              </a:rPr>
              <a:t> </a:t>
            </a:r>
            <a:r>
              <a:rPr lang="en-GB" sz="3600" b="1" dirty="0" err="1">
                <a:solidFill>
                  <a:srgbClr val="002060"/>
                </a:solidFill>
              </a:rPr>
              <a:t>restare</a:t>
            </a:r>
            <a:r>
              <a:rPr lang="en-GB" sz="3600" b="1" dirty="0">
                <a:solidFill>
                  <a:srgbClr val="002060"/>
                </a:solidFill>
              </a:rPr>
              <a:t> </a:t>
            </a:r>
            <a:r>
              <a:rPr lang="en-GB" sz="3600" b="1" dirty="0" err="1">
                <a:solidFill>
                  <a:srgbClr val="002060"/>
                </a:solidFill>
              </a:rPr>
              <a:t>il</a:t>
            </a:r>
            <a:r>
              <a:rPr lang="en-GB" sz="3600" b="1" dirty="0">
                <a:solidFill>
                  <a:srgbClr val="002060"/>
                </a:solidFill>
              </a:rPr>
              <a:t> </a:t>
            </a:r>
            <a:r>
              <a:rPr lang="en-GB" sz="3600" b="1" dirty="0" err="1">
                <a:solidFill>
                  <a:srgbClr val="002060"/>
                </a:solidFill>
              </a:rPr>
              <a:t>lavoro</a:t>
            </a:r>
            <a:endParaRPr lang="it-IT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4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0" name="Rettangolo 9"/>
          <p:cNvSpPr/>
          <p:nvPr/>
        </p:nvSpPr>
        <p:spPr>
          <a:xfrm>
            <a:off x="652041" y="2694179"/>
            <a:ext cx="8096423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2800" dirty="0" smtClean="0">
              <a:solidFill>
                <a:srgbClr val="002060"/>
              </a:solidFill>
            </a:endParaRPr>
          </a:p>
          <a:p>
            <a:pPr algn="just"/>
            <a:endParaRPr lang="it-IT" b="1" dirty="0" smtClean="0">
              <a:solidFill>
                <a:srgbClr val="002060"/>
              </a:solidFill>
            </a:endParaRPr>
          </a:p>
          <a:p>
            <a:endParaRPr lang="it-IT" b="1" dirty="0" smtClean="0">
              <a:solidFill>
                <a:srgbClr val="002060"/>
              </a:solidFill>
            </a:endParaRPr>
          </a:p>
          <a:p>
            <a:pPr algn="ctr"/>
            <a:r>
              <a:rPr lang="it-IT" b="1" dirty="0">
                <a:solidFill>
                  <a:srgbClr val="002060"/>
                </a:solidFill>
              </a:rPr>
              <a:t>	</a:t>
            </a:r>
            <a:r>
              <a:rPr lang="it-IT" b="1" dirty="0" smtClean="0">
                <a:solidFill>
                  <a:srgbClr val="002060"/>
                </a:solidFill>
              </a:rPr>
              <a:t>				 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3" name="Rettangolo arrotondato 2"/>
          <p:cNvSpPr/>
          <p:nvPr/>
        </p:nvSpPr>
        <p:spPr>
          <a:xfrm>
            <a:off x="2051720" y="3140968"/>
            <a:ext cx="5544616" cy="252028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rgbClr val="002060"/>
                </a:solidFill>
              </a:rPr>
              <a:t>A chi lavora deve essere </a:t>
            </a:r>
            <a:r>
              <a:rPr lang="it-IT" i="1" dirty="0">
                <a:solidFill>
                  <a:srgbClr val="002060"/>
                </a:solidFill>
              </a:rPr>
              <a:t>garantito</a:t>
            </a:r>
            <a:r>
              <a:rPr lang="it-IT" dirty="0">
                <a:solidFill>
                  <a:srgbClr val="002060"/>
                </a:solidFill>
              </a:rPr>
              <a:t> un reddito al di sopra della linea di povertà (sussidi pubblici alle basse retribuzioni)</a:t>
            </a: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r>
              <a:rPr lang="it-IT" dirty="0">
                <a:solidFill>
                  <a:srgbClr val="002060"/>
                </a:solidFill>
              </a:rPr>
              <a:t>Italia: poca occupazione, nessuna garanzia per basse retribuzioni</a:t>
            </a:r>
          </a:p>
        </p:txBody>
      </p:sp>
    </p:spTree>
    <p:extLst>
      <p:ext uri="{BB962C8B-B14F-4D97-AF65-F5344CB8AC3E}">
        <p14:creationId xmlns:p14="http://schemas.microsoft.com/office/powerpoint/2010/main" xmlns="" val="3252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Autofit/>
          </a:bodyPr>
          <a:lstStyle/>
          <a:p>
            <a:r>
              <a:rPr lang="en-GB" sz="3600" b="1" dirty="0" err="1" smtClean="0">
                <a:solidFill>
                  <a:srgbClr val="002060"/>
                </a:solidFill>
              </a:rPr>
              <a:t>Tesi</a:t>
            </a:r>
            <a:r>
              <a:rPr lang="en-GB" sz="3600" b="1" dirty="0" smtClean="0">
                <a:solidFill>
                  <a:srgbClr val="002060"/>
                </a:solidFill>
              </a:rPr>
              <a:t> 3</a:t>
            </a:r>
            <a:r>
              <a:rPr lang="en-GB" sz="3600" b="1" dirty="0">
                <a:solidFill>
                  <a:srgbClr val="002060"/>
                </a:solidFill>
              </a:rPr>
              <a:t/>
            </a:r>
            <a:br>
              <a:rPr lang="en-GB" sz="3600" b="1" dirty="0">
                <a:solidFill>
                  <a:srgbClr val="002060"/>
                </a:solidFill>
              </a:rPr>
            </a:br>
            <a:r>
              <a:rPr lang="en-GB" sz="3600" b="1" dirty="0" smtClean="0">
                <a:solidFill>
                  <a:srgbClr val="002060"/>
                </a:solidFill>
              </a:rPr>
              <a:t>Non è </a:t>
            </a:r>
            <a:r>
              <a:rPr lang="en-GB" sz="3600" b="1" dirty="0" err="1" smtClean="0">
                <a:solidFill>
                  <a:srgbClr val="002060"/>
                </a:solidFill>
              </a:rPr>
              <a:t>vero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che</a:t>
            </a:r>
            <a:r>
              <a:rPr lang="en-GB" sz="3600" b="1" dirty="0" smtClean="0">
                <a:solidFill>
                  <a:srgbClr val="002060"/>
                </a:solidFill>
              </a:rPr>
              <a:t> non ci </a:t>
            </a:r>
            <a:r>
              <a:rPr lang="en-GB" sz="3600" b="1" dirty="0" err="1" smtClean="0">
                <a:solidFill>
                  <a:srgbClr val="002060"/>
                </a:solidFill>
              </a:rPr>
              <a:t>può</a:t>
            </a:r>
            <a:r>
              <a:rPr lang="en-GB" sz="3600" b="1" dirty="0" smtClean="0">
                <a:solidFill>
                  <a:srgbClr val="002060"/>
                </a:solidFill>
              </a:rPr>
              <a:t> (</a:t>
            </a:r>
            <a:r>
              <a:rPr lang="en-GB" sz="3600" b="1" dirty="0" err="1" smtClean="0">
                <a:solidFill>
                  <a:srgbClr val="002060"/>
                </a:solidFill>
              </a:rPr>
              <a:t>più</a:t>
            </a:r>
            <a:r>
              <a:rPr lang="en-GB" sz="3600" b="1" dirty="0" smtClean="0">
                <a:solidFill>
                  <a:srgbClr val="002060"/>
                </a:solidFill>
              </a:rPr>
              <a:t>) </a:t>
            </a:r>
            <a:r>
              <a:rPr lang="en-GB" sz="3600" b="1" dirty="0" err="1" smtClean="0">
                <a:solidFill>
                  <a:srgbClr val="002060"/>
                </a:solidFill>
              </a:rPr>
              <a:t>essere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lavoro</a:t>
            </a:r>
            <a:r>
              <a:rPr lang="en-GB" sz="3600" b="1" dirty="0" smtClean="0">
                <a:solidFill>
                  <a:srgbClr val="002060"/>
                </a:solidFill>
              </a:rPr>
              <a:t> per </a:t>
            </a:r>
            <a:r>
              <a:rPr lang="en-GB" sz="3600" b="1" dirty="0" err="1" smtClean="0">
                <a:solidFill>
                  <a:srgbClr val="002060"/>
                </a:solidFill>
              </a:rPr>
              <a:t>tutti</a:t>
            </a:r>
            <a:r>
              <a:rPr lang="en-GB" sz="3600" b="1" dirty="0" smtClean="0">
                <a:solidFill>
                  <a:srgbClr val="002060"/>
                </a:solidFill>
              </a:rPr>
              <a:t>.</a:t>
            </a:r>
            <a:br>
              <a:rPr lang="en-GB" sz="3600" b="1" dirty="0" smtClean="0">
                <a:solidFill>
                  <a:srgbClr val="002060"/>
                </a:solidFill>
              </a:rPr>
            </a:br>
            <a:r>
              <a:rPr lang="en-GB" sz="3600" b="1" dirty="0" err="1" smtClean="0">
                <a:solidFill>
                  <a:srgbClr val="002060"/>
                </a:solidFill>
              </a:rPr>
              <a:t>Soprattutto</a:t>
            </a:r>
            <a:r>
              <a:rPr lang="en-GB" sz="3600" b="1" dirty="0" smtClean="0">
                <a:solidFill>
                  <a:srgbClr val="002060"/>
                </a:solidFill>
              </a:rPr>
              <a:t> non è </a:t>
            </a:r>
            <a:r>
              <a:rPr lang="en-GB" sz="3600" b="1" dirty="0" err="1" smtClean="0">
                <a:solidFill>
                  <a:srgbClr val="002060"/>
                </a:solidFill>
              </a:rPr>
              <a:t>vero</a:t>
            </a:r>
            <a:r>
              <a:rPr lang="en-GB" sz="3600" b="1" dirty="0" smtClean="0">
                <a:solidFill>
                  <a:srgbClr val="002060"/>
                </a:solidFill>
              </a:rPr>
              <a:t> in Italia</a:t>
            </a:r>
            <a:endParaRPr lang="it-IT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5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xmlns="" val="3378250982"/>
              </p:ext>
            </p:extLst>
          </p:nvPr>
        </p:nvGraphicFramePr>
        <p:xfrm>
          <a:off x="641002" y="2625890"/>
          <a:ext cx="8346801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711974" y="5961949"/>
            <a:ext cx="32468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Forze lavoro civili / popolazione civile 16 +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xmlns="" val="249804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Autofit/>
          </a:bodyPr>
          <a:lstStyle/>
          <a:p>
            <a:r>
              <a:rPr lang="en-GB" sz="3600" b="1" dirty="0" err="1" smtClean="0">
                <a:solidFill>
                  <a:srgbClr val="002060"/>
                </a:solidFill>
              </a:rPr>
              <a:t>Tesi</a:t>
            </a:r>
            <a:r>
              <a:rPr lang="en-GB" sz="3600" b="1" dirty="0" smtClean="0">
                <a:solidFill>
                  <a:srgbClr val="002060"/>
                </a:solidFill>
              </a:rPr>
              <a:t> 3</a:t>
            </a:r>
            <a:r>
              <a:rPr lang="en-GB" sz="3600" b="1" dirty="0">
                <a:solidFill>
                  <a:srgbClr val="002060"/>
                </a:solidFill>
              </a:rPr>
              <a:t/>
            </a:r>
            <a:br>
              <a:rPr lang="en-GB" sz="3600" b="1" dirty="0">
                <a:solidFill>
                  <a:srgbClr val="002060"/>
                </a:solidFill>
              </a:rPr>
            </a:br>
            <a:r>
              <a:rPr lang="en-GB" sz="3600" b="1" dirty="0" smtClean="0">
                <a:solidFill>
                  <a:srgbClr val="002060"/>
                </a:solidFill>
              </a:rPr>
              <a:t>Non è </a:t>
            </a:r>
            <a:r>
              <a:rPr lang="en-GB" sz="3600" b="1" dirty="0" err="1" smtClean="0">
                <a:solidFill>
                  <a:srgbClr val="002060"/>
                </a:solidFill>
              </a:rPr>
              <a:t>vero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che</a:t>
            </a:r>
            <a:r>
              <a:rPr lang="en-GB" sz="3600" b="1" dirty="0" smtClean="0">
                <a:solidFill>
                  <a:srgbClr val="002060"/>
                </a:solidFill>
              </a:rPr>
              <a:t> non ci </a:t>
            </a:r>
            <a:r>
              <a:rPr lang="en-GB" sz="3600" b="1" dirty="0" err="1" smtClean="0">
                <a:solidFill>
                  <a:srgbClr val="002060"/>
                </a:solidFill>
              </a:rPr>
              <a:t>può</a:t>
            </a:r>
            <a:r>
              <a:rPr lang="en-GB" sz="3600" b="1" dirty="0" smtClean="0">
                <a:solidFill>
                  <a:srgbClr val="002060"/>
                </a:solidFill>
              </a:rPr>
              <a:t> (</a:t>
            </a:r>
            <a:r>
              <a:rPr lang="en-GB" sz="3600" b="1" dirty="0" err="1" smtClean="0">
                <a:solidFill>
                  <a:srgbClr val="002060"/>
                </a:solidFill>
              </a:rPr>
              <a:t>più</a:t>
            </a:r>
            <a:r>
              <a:rPr lang="en-GB" sz="3600" b="1" dirty="0" smtClean="0">
                <a:solidFill>
                  <a:srgbClr val="002060"/>
                </a:solidFill>
              </a:rPr>
              <a:t>) </a:t>
            </a:r>
            <a:r>
              <a:rPr lang="en-GB" sz="3600" b="1" dirty="0" err="1" smtClean="0">
                <a:solidFill>
                  <a:srgbClr val="002060"/>
                </a:solidFill>
              </a:rPr>
              <a:t>essere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lavoro</a:t>
            </a:r>
            <a:r>
              <a:rPr lang="en-GB" sz="3600" b="1" dirty="0" smtClean="0">
                <a:solidFill>
                  <a:srgbClr val="002060"/>
                </a:solidFill>
              </a:rPr>
              <a:t> per </a:t>
            </a:r>
            <a:r>
              <a:rPr lang="en-GB" sz="3600" b="1" dirty="0" err="1" smtClean="0">
                <a:solidFill>
                  <a:srgbClr val="002060"/>
                </a:solidFill>
              </a:rPr>
              <a:t>tutti</a:t>
            </a:r>
            <a:r>
              <a:rPr lang="en-GB" sz="3600" b="1" dirty="0" smtClean="0">
                <a:solidFill>
                  <a:srgbClr val="002060"/>
                </a:solidFill>
              </a:rPr>
              <a:t>.</a:t>
            </a:r>
            <a:br>
              <a:rPr lang="en-GB" sz="3600" b="1" dirty="0" smtClean="0">
                <a:solidFill>
                  <a:srgbClr val="002060"/>
                </a:solidFill>
              </a:rPr>
            </a:br>
            <a:r>
              <a:rPr lang="en-GB" sz="3600" b="1" dirty="0" err="1" smtClean="0">
                <a:solidFill>
                  <a:srgbClr val="002060"/>
                </a:solidFill>
              </a:rPr>
              <a:t>Soprattutto</a:t>
            </a:r>
            <a:r>
              <a:rPr lang="en-GB" sz="3600" b="1" dirty="0" smtClean="0">
                <a:solidFill>
                  <a:srgbClr val="002060"/>
                </a:solidFill>
              </a:rPr>
              <a:t> non è </a:t>
            </a:r>
            <a:r>
              <a:rPr lang="en-GB" sz="3600" b="1" dirty="0" err="1" smtClean="0">
                <a:solidFill>
                  <a:srgbClr val="002060"/>
                </a:solidFill>
              </a:rPr>
              <a:t>vero</a:t>
            </a:r>
            <a:r>
              <a:rPr lang="en-GB" sz="3600" b="1" dirty="0" smtClean="0">
                <a:solidFill>
                  <a:srgbClr val="002060"/>
                </a:solidFill>
              </a:rPr>
              <a:t> in Italia</a:t>
            </a:r>
            <a:endParaRPr lang="it-IT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6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xmlns="" val="2964122261"/>
              </p:ext>
            </p:extLst>
          </p:nvPr>
        </p:nvGraphicFramePr>
        <p:xfrm>
          <a:off x="641002" y="2625890"/>
          <a:ext cx="8346801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711974" y="5961949"/>
            <a:ext cx="32468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Forze lavoro civili / popolazione civile 16 +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xmlns="" val="249804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Autofit/>
          </a:bodyPr>
          <a:lstStyle/>
          <a:p>
            <a:r>
              <a:rPr lang="en-GB" sz="3400" b="1" dirty="0" err="1" smtClean="0">
                <a:solidFill>
                  <a:srgbClr val="FF0000"/>
                </a:solidFill>
              </a:rPr>
              <a:t>Tesi</a:t>
            </a:r>
            <a:r>
              <a:rPr lang="en-GB" sz="3400" b="1" dirty="0" smtClean="0">
                <a:solidFill>
                  <a:srgbClr val="FF0000"/>
                </a:solidFill>
              </a:rPr>
              <a:t> 4</a:t>
            </a:r>
            <a:r>
              <a:rPr lang="en-GB" sz="3400" b="1" dirty="0">
                <a:solidFill>
                  <a:srgbClr val="002060"/>
                </a:solidFill>
              </a:rPr>
              <a:t/>
            </a:r>
            <a:br>
              <a:rPr lang="en-GB" sz="3400" b="1" dirty="0">
                <a:solidFill>
                  <a:srgbClr val="002060"/>
                </a:solidFill>
              </a:rPr>
            </a:br>
            <a:r>
              <a:rPr lang="en-GB" sz="3400" b="1" dirty="0" smtClean="0">
                <a:solidFill>
                  <a:srgbClr val="002060"/>
                </a:solidFill>
              </a:rPr>
              <a:t>Il deficit di </a:t>
            </a:r>
            <a:r>
              <a:rPr lang="en-GB" sz="3400" b="1" dirty="0" err="1" smtClean="0">
                <a:solidFill>
                  <a:srgbClr val="002060"/>
                </a:solidFill>
              </a:rPr>
              <a:t>posti</a:t>
            </a:r>
            <a:r>
              <a:rPr lang="en-GB" sz="3400" b="1" dirty="0" smtClean="0">
                <a:solidFill>
                  <a:srgbClr val="002060"/>
                </a:solidFill>
              </a:rPr>
              <a:t> di </a:t>
            </a:r>
            <a:r>
              <a:rPr lang="en-GB" sz="3400" b="1" dirty="0" err="1" smtClean="0">
                <a:solidFill>
                  <a:srgbClr val="002060"/>
                </a:solidFill>
              </a:rPr>
              <a:t>lavoro</a:t>
            </a:r>
            <a:r>
              <a:rPr lang="en-GB" sz="3400" b="1" dirty="0" smtClean="0">
                <a:solidFill>
                  <a:srgbClr val="002060"/>
                </a:solidFill>
              </a:rPr>
              <a:t> in Italia </a:t>
            </a:r>
            <a:r>
              <a:rPr lang="en-GB" sz="3400" b="1" dirty="0" err="1" smtClean="0">
                <a:solidFill>
                  <a:srgbClr val="002060"/>
                </a:solidFill>
              </a:rPr>
              <a:t>dipende</a:t>
            </a:r>
            <a:r>
              <a:rPr lang="en-GB" sz="3400" b="1" dirty="0" smtClean="0">
                <a:solidFill>
                  <a:srgbClr val="002060"/>
                </a:solidFill>
              </a:rPr>
              <a:t> da “</a:t>
            </a:r>
            <a:r>
              <a:rPr lang="en-GB" sz="3400" b="1" dirty="0" err="1" smtClean="0">
                <a:solidFill>
                  <a:srgbClr val="002060"/>
                </a:solidFill>
              </a:rPr>
              <a:t>colli</a:t>
            </a:r>
            <a:r>
              <a:rPr lang="en-GB" sz="3400" b="1" dirty="0" smtClean="0">
                <a:solidFill>
                  <a:srgbClr val="002060"/>
                </a:solidFill>
              </a:rPr>
              <a:t> di </a:t>
            </a:r>
            <a:r>
              <a:rPr lang="en-GB" sz="3400" b="1" dirty="0" err="1" smtClean="0">
                <a:solidFill>
                  <a:srgbClr val="002060"/>
                </a:solidFill>
              </a:rPr>
              <a:t>bottiglia</a:t>
            </a:r>
            <a:r>
              <a:rPr lang="en-GB" sz="3400" b="1" dirty="0" smtClean="0">
                <a:solidFill>
                  <a:srgbClr val="002060"/>
                </a:solidFill>
              </a:rPr>
              <a:t>” </a:t>
            </a:r>
            <a:r>
              <a:rPr lang="en-GB" sz="3400" b="1" dirty="0" err="1" smtClean="0">
                <a:solidFill>
                  <a:srgbClr val="002060"/>
                </a:solidFill>
              </a:rPr>
              <a:t>mai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seriamente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rimossi</a:t>
            </a:r>
            <a:endParaRPr lang="it-IT" sz="34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7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0" name="Rettangolo 9"/>
          <p:cNvSpPr/>
          <p:nvPr/>
        </p:nvSpPr>
        <p:spPr>
          <a:xfrm>
            <a:off x="652041" y="2505090"/>
            <a:ext cx="80964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dirty="0" smtClean="0">
                <a:solidFill>
                  <a:srgbClr val="002060"/>
                </a:solidFill>
              </a:rPr>
              <a:t>(barriere alla concorrenza; fiscalità; pubblica amministrazione; ostacoli al lavoro femminile; oneri sociali troppo elevati)</a:t>
            </a:r>
            <a:r>
              <a:rPr lang="it-IT" sz="1400" b="1" dirty="0" smtClean="0">
                <a:solidFill>
                  <a:srgbClr val="002060"/>
                </a:solidFill>
              </a:rPr>
              <a:t>			 </a:t>
            </a:r>
            <a:endParaRPr lang="it-IT" sz="1400" b="1" dirty="0">
              <a:solidFill>
                <a:srgbClr val="002060"/>
              </a:solidFill>
            </a:endParaRPr>
          </a:p>
        </p:txBody>
      </p:sp>
      <p:sp>
        <p:nvSpPr>
          <p:cNvPr id="3" name="Rettangolo arrotondato 2"/>
          <p:cNvSpPr/>
          <p:nvPr/>
        </p:nvSpPr>
        <p:spPr>
          <a:xfrm>
            <a:off x="4860032" y="3268583"/>
            <a:ext cx="3960000" cy="2880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it-IT" b="1" dirty="0" smtClean="0">
              <a:solidFill>
                <a:srgbClr val="002060"/>
              </a:solidFill>
            </a:endParaRPr>
          </a:p>
          <a:p>
            <a:pPr algn="just"/>
            <a:r>
              <a:rPr lang="it-IT" b="1" dirty="0" smtClean="0">
                <a:solidFill>
                  <a:srgbClr val="002060"/>
                </a:solidFill>
              </a:rPr>
              <a:t>                   TURISMO</a:t>
            </a:r>
            <a:endParaRPr lang="it-IT" b="1" dirty="0">
              <a:solidFill>
                <a:srgbClr val="002060"/>
              </a:solidFill>
            </a:endParaRPr>
          </a:p>
          <a:p>
            <a:pPr algn="just"/>
            <a:endParaRPr lang="it-IT" b="1" dirty="0" smtClean="0">
              <a:solidFill>
                <a:srgbClr val="002060"/>
              </a:solidFill>
            </a:endParaRPr>
          </a:p>
          <a:p>
            <a:pPr algn="just"/>
            <a:r>
              <a:rPr lang="it-IT" b="1" dirty="0" smtClean="0">
                <a:solidFill>
                  <a:srgbClr val="002060"/>
                </a:solidFill>
              </a:rPr>
              <a:t>Esempio </a:t>
            </a:r>
            <a:r>
              <a:rPr lang="it-IT" b="1" dirty="0">
                <a:solidFill>
                  <a:srgbClr val="002060"/>
                </a:solidFill>
              </a:rPr>
              <a:t>2: </a:t>
            </a:r>
            <a:endParaRPr lang="it-IT" b="1" dirty="0" smtClean="0">
              <a:solidFill>
                <a:srgbClr val="002060"/>
              </a:solidFill>
            </a:endParaRPr>
          </a:p>
          <a:p>
            <a:pPr algn="just"/>
            <a:r>
              <a:rPr lang="it-IT" b="1" dirty="0" smtClean="0">
                <a:solidFill>
                  <a:srgbClr val="002060"/>
                </a:solidFill>
              </a:rPr>
              <a:t>Numero </a:t>
            </a:r>
            <a:r>
              <a:rPr lang="it-IT" b="1" dirty="0">
                <a:solidFill>
                  <a:srgbClr val="002060"/>
                </a:solidFill>
              </a:rPr>
              <a:t>di pernottamenti in hotel all’anno (milioni/anno</a:t>
            </a:r>
            <a:r>
              <a:rPr lang="it-IT" b="1" dirty="0" smtClean="0">
                <a:solidFill>
                  <a:srgbClr val="002060"/>
                </a:solidFill>
              </a:rPr>
              <a:t>)</a:t>
            </a:r>
          </a:p>
          <a:p>
            <a:pPr algn="just"/>
            <a:endParaRPr lang="it-IT" b="1" dirty="0" smtClean="0">
              <a:solidFill>
                <a:srgbClr val="002060"/>
              </a:solidFill>
            </a:endParaRPr>
          </a:p>
          <a:p>
            <a:pPr algn="just"/>
            <a:endParaRPr lang="it-IT" u="sng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2060"/>
                </a:solidFill>
              </a:rPr>
              <a:t>Baleari: </a:t>
            </a:r>
            <a:r>
              <a:rPr lang="it-IT" dirty="0" smtClean="0">
                <a:solidFill>
                  <a:srgbClr val="002060"/>
                </a:solidFill>
              </a:rPr>
              <a:t>	40 </a:t>
            </a:r>
            <a:r>
              <a:rPr lang="it-IT" dirty="0">
                <a:solidFill>
                  <a:srgbClr val="002060"/>
                </a:solidFill>
              </a:rPr>
              <a:t>milioni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2060"/>
                </a:solidFill>
              </a:rPr>
              <a:t>Sicilia: </a:t>
            </a:r>
            <a:r>
              <a:rPr lang="it-IT" dirty="0" smtClean="0">
                <a:solidFill>
                  <a:srgbClr val="002060"/>
                </a:solidFill>
              </a:rPr>
              <a:t> 	4 </a:t>
            </a:r>
            <a:r>
              <a:rPr lang="it-IT" dirty="0">
                <a:solidFill>
                  <a:srgbClr val="002060"/>
                </a:solidFill>
              </a:rPr>
              <a:t>milioni</a:t>
            </a:r>
            <a:r>
              <a:rPr lang="it-IT" b="1" dirty="0">
                <a:solidFill>
                  <a:srgbClr val="002060"/>
                </a:solidFill>
              </a:rPr>
              <a:t>	</a:t>
            </a:r>
            <a:endParaRPr lang="it-IT" dirty="0"/>
          </a:p>
        </p:txBody>
      </p:sp>
      <p:sp>
        <p:nvSpPr>
          <p:cNvPr id="11" name="Rettangolo arrotondato 10"/>
          <p:cNvSpPr/>
          <p:nvPr/>
        </p:nvSpPr>
        <p:spPr>
          <a:xfrm>
            <a:off x="612000" y="3285304"/>
            <a:ext cx="3960000" cy="2880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b="1" dirty="0" smtClean="0">
                <a:solidFill>
                  <a:srgbClr val="002060"/>
                </a:solidFill>
              </a:rPr>
              <a:t>       ECONOMIA SOCIALE</a:t>
            </a:r>
          </a:p>
          <a:p>
            <a:pPr algn="just"/>
            <a:endParaRPr lang="it-IT" b="1" dirty="0" smtClean="0">
              <a:solidFill>
                <a:srgbClr val="002060"/>
              </a:solidFill>
            </a:endParaRPr>
          </a:p>
          <a:p>
            <a:pPr algn="just"/>
            <a:r>
              <a:rPr lang="it-IT" b="1" dirty="0" smtClean="0">
                <a:solidFill>
                  <a:srgbClr val="002060"/>
                </a:solidFill>
              </a:rPr>
              <a:t>Esempio </a:t>
            </a:r>
            <a:r>
              <a:rPr lang="it-IT" b="1" dirty="0">
                <a:solidFill>
                  <a:srgbClr val="002060"/>
                </a:solidFill>
              </a:rPr>
              <a:t>1: </a:t>
            </a:r>
            <a:endParaRPr lang="it-IT" b="1" dirty="0" smtClean="0">
              <a:solidFill>
                <a:srgbClr val="002060"/>
              </a:solidFill>
            </a:endParaRPr>
          </a:p>
          <a:p>
            <a:pPr algn="just"/>
            <a:r>
              <a:rPr lang="it-IT" b="1" dirty="0" smtClean="0">
                <a:solidFill>
                  <a:srgbClr val="002060"/>
                </a:solidFill>
              </a:rPr>
              <a:t>Posti </a:t>
            </a:r>
            <a:r>
              <a:rPr lang="it-IT" b="1" dirty="0">
                <a:solidFill>
                  <a:srgbClr val="002060"/>
                </a:solidFill>
              </a:rPr>
              <a:t>di lavoro </a:t>
            </a:r>
            <a:r>
              <a:rPr lang="it-IT" b="1" dirty="0" smtClean="0">
                <a:solidFill>
                  <a:srgbClr val="002060"/>
                </a:solidFill>
              </a:rPr>
              <a:t>nel «terziario sociale»</a:t>
            </a:r>
          </a:p>
          <a:p>
            <a:pPr algn="just"/>
            <a:endParaRPr lang="it-IT" sz="2000" b="1" dirty="0">
              <a:solidFill>
                <a:srgbClr val="002060"/>
              </a:solidFill>
            </a:endParaRP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marL="177800" indent="-17780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2060"/>
                </a:solidFill>
              </a:rPr>
              <a:t>Francia e </a:t>
            </a:r>
            <a:r>
              <a:rPr lang="it-IT" dirty="0" smtClean="0">
                <a:solidFill>
                  <a:srgbClr val="002060"/>
                </a:solidFill>
              </a:rPr>
              <a:t>UK:	circa </a:t>
            </a:r>
            <a:r>
              <a:rPr lang="it-IT" dirty="0">
                <a:solidFill>
                  <a:srgbClr val="002060"/>
                </a:solidFill>
              </a:rPr>
              <a:t>5 milioni</a:t>
            </a:r>
          </a:p>
          <a:p>
            <a:pPr marL="177800" indent="-17780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2060"/>
                </a:solidFill>
              </a:rPr>
              <a:t>Italia</a:t>
            </a:r>
            <a:r>
              <a:rPr lang="it-IT" dirty="0" smtClean="0">
                <a:solidFill>
                  <a:srgbClr val="002060"/>
                </a:solidFill>
              </a:rPr>
              <a:t>: 		circa </a:t>
            </a:r>
            <a:r>
              <a:rPr lang="it-IT" dirty="0">
                <a:solidFill>
                  <a:srgbClr val="002060"/>
                </a:solidFill>
              </a:rPr>
              <a:t>3 milioni</a:t>
            </a:r>
          </a:p>
        </p:txBody>
      </p:sp>
    </p:spTree>
    <p:extLst>
      <p:ext uri="{BB962C8B-B14F-4D97-AF65-F5344CB8AC3E}">
        <p14:creationId xmlns:p14="http://schemas.microsoft.com/office/powerpoint/2010/main" xmlns="" val="369176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Autofit/>
          </a:bodyPr>
          <a:lstStyle/>
          <a:p>
            <a:r>
              <a:rPr lang="en-GB" sz="3400" b="1" dirty="0" err="1" smtClean="0">
                <a:solidFill>
                  <a:srgbClr val="FF0000"/>
                </a:solidFill>
              </a:rPr>
              <a:t>Tesi</a:t>
            </a:r>
            <a:r>
              <a:rPr lang="en-GB" sz="3400" b="1" dirty="0" smtClean="0">
                <a:solidFill>
                  <a:srgbClr val="FF0000"/>
                </a:solidFill>
              </a:rPr>
              <a:t> 5</a:t>
            </a:r>
            <a:r>
              <a:rPr lang="en-GB" sz="3400" b="1" dirty="0">
                <a:solidFill>
                  <a:srgbClr val="002060"/>
                </a:solidFill>
              </a:rPr>
              <a:t/>
            </a:r>
            <a:br>
              <a:rPr lang="en-GB" sz="3400" b="1" dirty="0">
                <a:solidFill>
                  <a:srgbClr val="002060"/>
                </a:solidFill>
              </a:rPr>
            </a:br>
            <a:r>
              <a:rPr lang="en-GB" sz="3400" b="1" dirty="0" err="1" smtClean="0">
                <a:solidFill>
                  <a:srgbClr val="002060"/>
                </a:solidFill>
              </a:rPr>
              <a:t>Senza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nuova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occupazione</a:t>
            </a:r>
            <a:r>
              <a:rPr lang="en-GB" sz="3400" b="1" dirty="0" smtClean="0">
                <a:solidFill>
                  <a:srgbClr val="002060"/>
                </a:solidFill>
              </a:rPr>
              <a:t>, </a:t>
            </a:r>
            <a:r>
              <a:rPr lang="en-GB" sz="3400" b="1" dirty="0" err="1" smtClean="0">
                <a:solidFill>
                  <a:srgbClr val="002060"/>
                </a:solidFill>
              </a:rPr>
              <a:t>il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costo</a:t>
            </a:r>
            <a:r>
              <a:rPr lang="en-GB" sz="3400" b="1" dirty="0" smtClean="0">
                <a:solidFill>
                  <a:srgbClr val="002060"/>
                </a:solidFill>
              </a:rPr>
              <a:t> del </a:t>
            </a:r>
            <a:r>
              <a:rPr lang="en-GB" sz="3400" b="1" dirty="0" err="1" smtClean="0">
                <a:solidFill>
                  <a:srgbClr val="002060"/>
                </a:solidFill>
              </a:rPr>
              <a:t>reddito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minimo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garantito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rischia</a:t>
            </a:r>
            <a:r>
              <a:rPr lang="en-GB" sz="3400" b="1" dirty="0" smtClean="0">
                <a:solidFill>
                  <a:srgbClr val="002060"/>
                </a:solidFill>
              </a:rPr>
              <a:t> di </a:t>
            </a:r>
            <a:r>
              <a:rPr lang="en-GB" sz="3400" b="1" dirty="0" err="1" smtClean="0">
                <a:solidFill>
                  <a:srgbClr val="002060"/>
                </a:solidFill>
              </a:rPr>
              <a:t>essere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troppo</a:t>
            </a:r>
            <a:r>
              <a:rPr lang="en-GB" sz="3400" b="1" dirty="0" smtClean="0">
                <a:solidFill>
                  <a:srgbClr val="002060"/>
                </a:solidFill>
              </a:rPr>
              <a:t> alto e </a:t>
            </a:r>
            <a:r>
              <a:rPr lang="en-GB" sz="3400" b="1" dirty="0" err="1" smtClean="0">
                <a:solidFill>
                  <a:srgbClr val="002060"/>
                </a:solidFill>
              </a:rPr>
              <a:t>il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numero</a:t>
            </a:r>
            <a:r>
              <a:rPr lang="en-GB" sz="3400" b="1" dirty="0" smtClean="0">
                <a:solidFill>
                  <a:srgbClr val="002060"/>
                </a:solidFill>
              </a:rPr>
              <a:t> di </a:t>
            </a:r>
            <a:r>
              <a:rPr lang="en-GB" sz="3400" b="1" dirty="0" err="1" smtClean="0">
                <a:solidFill>
                  <a:srgbClr val="002060"/>
                </a:solidFill>
              </a:rPr>
              <a:t>beneficiari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assurdamente</a:t>
            </a:r>
            <a:r>
              <a:rPr lang="en-GB" sz="3400" b="1" dirty="0" smtClean="0">
                <a:solidFill>
                  <a:srgbClr val="002060"/>
                </a:solidFill>
              </a:rPr>
              <a:t> alto in </a:t>
            </a:r>
            <a:r>
              <a:rPr lang="en-GB" sz="3400" b="1" dirty="0" err="1" smtClean="0">
                <a:solidFill>
                  <a:srgbClr val="002060"/>
                </a:solidFill>
              </a:rPr>
              <a:t>alcune</a:t>
            </a:r>
            <a:r>
              <a:rPr lang="en-GB" sz="3400" b="1" dirty="0" smtClean="0">
                <a:solidFill>
                  <a:srgbClr val="002060"/>
                </a:solidFill>
              </a:rPr>
              <a:t> </a:t>
            </a:r>
            <a:r>
              <a:rPr lang="en-GB" sz="3400" b="1" dirty="0" err="1" smtClean="0">
                <a:solidFill>
                  <a:srgbClr val="002060"/>
                </a:solidFill>
              </a:rPr>
              <a:t>aree</a:t>
            </a:r>
            <a:r>
              <a:rPr lang="en-GB" sz="3400" b="1" dirty="0" smtClean="0">
                <a:solidFill>
                  <a:srgbClr val="002060"/>
                </a:solidFill>
              </a:rPr>
              <a:t/>
            </a:r>
            <a:br>
              <a:rPr lang="en-GB" sz="3400" b="1" dirty="0" smtClean="0">
                <a:solidFill>
                  <a:srgbClr val="002060"/>
                </a:solidFill>
              </a:rPr>
            </a:br>
            <a:endParaRPr lang="it-IT" sz="34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8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0" name="Rettangolo 9"/>
          <p:cNvSpPr/>
          <p:nvPr/>
        </p:nvSpPr>
        <p:spPr>
          <a:xfrm>
            <a:off x="642430" y="3975115"/>
            <a:ext cx="80964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b="1" dirty="0">
                <a:solidFill>
                  <a:srgbClr val="002060"/>
                </a:solidFill>
              </a:rPr>
              <a:t>	</a:t>
            </a:r>
            <a:r>
              <a:rPr lang="it-IT" b="1" dirty="0" smtClean="0">
                <a:solidFill>
                  <a:srgbClr val="002060"/>
                </a:solidFill>
              </a:rPr>
              <a:t>				 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12" name="Rettangolo arrotondato 11"/>
          <p:cNvSpPr/>
          <p:nvPr/>
        </p:nvSpPr>
        <p:spPr>
          <a:xfrm>
            <a:off x="1259632" y="3174084"/>
            <a:ext cx="6929945" cy="1971394"/>
          </a:xfrm>
          <a:prstGeom prst="round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002060"/>
                </a:solidFill>
              </a:rPr>
              <a:t>Esempio: durante la sperimentazione del Reddito minimo di inserimento (1998-2000) in alcuni comuni del Mezzogiorno fecero domanda più del 50% dei residenti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5359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 rot="10800000">
            <a:off x="0" y="6286520"/>
            <a:ext cx="91440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Autofit/>
          </a:bodyPr>
          <a:lstStyle/>
          <a:p>
            <a:r>
              <a:rPr lang="en-GB" sz="3600" b="1" dirty="0" err="1" smtClean="0">
                <a:solidFill>
                  <a:srgbClr val="FF0000"/>
                </a:solidFill>
              </a:rPr>
              <a:t>Tesi</a:t>
            </a:r>
            <a:r>
              <a:rPr lang="en-GB" sz="3600" b="1" dirty="0" smtClean="0">
                <a:solidFill>
                  <a:srgbClr val="FF0000"/>
                </a:solidFill>
              </a:rPr>
              <a:t> 6</a:t>
            </a:r>
            <a:r>
              <a:rPr lang="en-GB" sz="3600" b="1" dirty="0">
                <a:solidFill>
                  <a:srgbClr val="002060"/>
                </a:solidFill>
              </a:rPr>
              <a:t/>
            </a:r>
            <a:br>
              <a:rPr lang="en-GB" sz="3600" b="1" dirty="0">
                <a:solidFill>
                  <a:srgbClr val="002060"/>
                </a:solidFill>
              </a:rPr>
            </a:br>
            <a:r>
              <a:rPr lang="en-GB" sz="3600" b="1" dirty="0" smtClean="0">
                <a:solidFill>
                  <a:srgbClr val="002060"/>
                </a:solidFill>
              </a:rPr>
              <a:t>È </a:t>
            </a:r>
            <a:r>
              <a:rPr lang="en-GB" sz="3600" b="1" dirty="0" err="1" smtClean="0">
                <a:solidFill>
                  <a:srgbClr val="002060"/>
                </a:solidFill>
              </a:rPr>
              <a:t>necessario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agire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su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tre</a:t>
            </a:r>
            <a:r>
              <a:rPr lang="en-GB" sz="3600" b="1" dirty="0" smtClean="0">
                <a:solidFill>
                  <a:srgbClr val="002060"/>
                </a:solidFill>
              </a:rPr>
              <a:t> </a:t>
            </a:r>
            <a:r>
              <a:rPr lang="en-GB" sz="3600" b="1" dirty="0" err="1" smtClean="0">
                <a:solidFill>
                  <a:srgbClr val="002060"/>
                </a:solidFill>
              </a:rPr>
              <a:t>fronti</a:t>
            </a:r>
            <a:r>
              <a:rPr lang="en-GB" sz="3600" b="1" dirty="0" smtClean="0">
                <a:solidFill>
                  <a:srgbClr val="002060"/>
                </a:solidFill>
              </a:rPr>
              <a:t> per “</a:t>
            </a:r>
            <a:r>
              <a:rPr lang="en-GB" sz="3600" b="1" dirty="0" err="1" smtClean="0">
                <a:solidFill>
                  <a:srgbClr val="002060"/>
                </a:solidFill>
              </a:rPr>
              <a:t>garantire</a:t>
            </a:r>
            <a:r>
              <a:rPr lang="en-GB" sz="3600" b="1" dirty="0" smtClean="0">
                <a:solidFill>
                  <a:srgbClr val="002060"/>
                </a:solidFill>
              </a:rPr>
              <a:t>” un </a:t>
            </a:r>
            <a:r>
              <a:rPr lang="en-GB" sz="3600" b="1" dirty="0" err="1" smtClean="0">
                <a:solidFill>
                  <a:srgbClr val="002060"/>
                </a:solidFill>
              </a:rPr>
              <a:t>reddito</a:t>
            </a:r>
            <a:r>
              <a:rPr lang="en-GB" sz="3600" b="1" dirty="0" smtClean="0">
                <a:solidFill>
                  <a:srgbClr val="002060"/>
                </a:solidFill>
              </a:rPr>
              <a:t> a </a:t>
            </a:r>
            <a:r>
              <a:rPr lang="en-GB" sz="3600" b="1" dirty="0" err="1" smtClean="0">
                <a:solidFill>
                  <a:srgbClr val="002060"/>
                </a:solidFill>
              </a:rPr>
              <a:t>tutti</a:t>
            </a:r>
            <a:endParaRPr lang="it-IT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cigliano\Dropbox\REScEU\Loghi\head resceu2 (5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381328"/>
            <a:ext cx="1618531" cy="4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ttore 1 4"/>
          <p:cNvCxnSpPr/>
          <p:nvPr/>
        </p:nvCxnSpPr>
        <p:spPr>
          <a:xfrm rot="5400000">
            <a:off x="-3285361" y="3429000"/>
            <a:ext cx="6858000" cy="1588"/>
          </a:xfrm>
          <a:prstGeom prst="line">
            <a:avLst/>
          </a:prstGeom>
          <a:ln w="3587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Maurizio </a:t>
            </a:r>
            <a:r>
              <a:rPr lang="it-IT" dirty="0" err="1" smtClean="0"/>
              <a:t>Ferrera</a:t>
            </a:r>
            <a:r>
              <a:rPr lang="it-IT" dirty="0" smtClean="0"/>
              <a:t> - </a:t>
            </a:r>
            <a:r>
              <a:rPr lang="it-IT" dirty="0" err="1" smtClean="0"/>
              <a:t>Universiy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Milan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A0348-A83F-472A-AAE5-DF618D420408}" type="slidenum">
              <a:rPr lang="it-IT" smtClean="0"/>
              <a:pPr/>
              <a:t>9</a:t>
            </a:fld>
            <a:endParaRPr lang="it-IT"/>
          </a:p>
        </p:txBody>
      </p:sp>
      <p:pic>
        <p:nvPicPr>
          <p:cNvPr id="9" name="Picture 4" descr="logoEV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041" y="6370638"/>
            <a:ext cx="22637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3" name="Rettangolo arrotondato 2"/>
          <p:cNvSpPr/>
          <p:nvPr/>
        </p:nvSpPr>
        <p:spPr>
          <a:xfrm>
            <a:off x="1783928" y="2564904"/>
            <a:ext cx="6244456" cy="324036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buFont typeface="+mj-lt"/>
              <a:buAutoNum type="arabicPeriod"/>
            </a:pPr>
            <a:r>
              <a:rPr lang="it-IT" dirty="0">
                <a:solidFill>
                  <a:srgbClr val="002060"/>
                </a:solidFill>
              </a:rPr>
              <a:t>Introdurre uno schema nazionale di reddito minimo </a:t>
            </a:r>
            <a:r>
              <a:rPr lang="it-IT" b="1" i="1" dirty="0">
                <a:solidFill>
                  <a:srgbClr val="002060"/>
                </a:solidFill>
              </a:rPr>
              <a:t>garantito</a:t>
            </a:r>
            <a:endParaRPr lang="it-IT" b="1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endParaRPr lang="it-IT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t-IT" dirty="0">
                <a:solidFill>
                  <a:srgbClr val="002060"/>
                </a:solidFill>
              </a:rPr>
              <a:t>Creare (buona) occupazione (cambiare le regole nocive; ridurre oneri sociali; investimenti: pubblici, privati, «sociali»)</a:t>
            </a:r>
          </a:p>
          <a:p>
            <a:pPr marL="514350" indent="-514350" algn="just">
              <a:buFont typeface="+mj-lt"/>
              <a:buAutoNum type="arabicPeriod"/>
            </a:pPr>
            <a:endParaRPr lang="it-IT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t-IT" b="1" i="1" dirty="0">
                <a:solidFill>
                  <a:srgbClr val="002060"/>
                </a:solidFill>
              </a:rPr>
              <a:t>Garantire</a:t>
            </a:r>
            <a:r>
              <a:rPr lang="it-IT" dirty="0">
                <a:solidFill>
                  <a:srgbClr val="002060"/>
                </a:solidFill>
              </a:rPr>
              <a:t> che la retribuzione sia «decente» (trasferimenti, imposte negative)</a:t>
            </a:r>
            <a:r>
              <a:rPr lang="it-IT" b="1" dirty="0">
                <a:solidFill>
                  <a:srgbClr val="002060"/>
                </a:solidFill>
              </a:rPr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xmlns="" val="62453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2512</TotalTime>
  <Words>455</Words>
  <Application>Microsoft Office PowerPoint</Application>
  <PresentationFormat>Presentazione su schermo (4:3)</PresentationFormat>
  <Paragraphs>118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Un reddito per tutti? Sette tesi su lavoro e welfare</vt:lpstr>
      <vt:lpstr>Tesi 1 È giusto garantire un reddito temporaneo a chi non ha risorse sufficienti…</vt:lpstr>
      <vt:lpstr>Tesi 1/b …a condizione che ci siano servizi per l’impiego efficienti e diponibilità al lavoro (o formazione/inclusione)</vt:lpstr>
      <vt:lpstr>Tesi 2 La via maestra per assicurarsi un reddito è e deve restare il lavoro</vt:lpstr>
      <vt:lpstr>Tesi 3 Non è vero che non ci può (più) essere lavoro per tutti. Soprattutto non è vero in Italia</vt:lpstr>
      <vt:lpstr>Tesi 3 Non è vero che non ci può (più) essere lavoro per tutti. Soprattutto non è vero in Italia</vt:lpstr>
      <vt:lpstr>Tesi 4 Il deficit di posti di lavoro in Italia dipende da “colli di bottiglia” mai seriamente rimossi</vt:lpstr>
      <vt:lpstr>Tesi 5 Senza nuova occupazione, il costo del reddito minimo garantito rischia di essere troppo alto e il numero di beneficiari assurdamente alto in alcune aree </vt:lpstr>
      <vt:lpstr>Tesi 6 È necessario agire su tre fronti per “garantire” un reddito a tutti</vt:lpstr>
      <vt:lpstr>Tesi 7 Il reddito di cittadinanza è una formula ambigua e sbilanciata</vt:lpstr>
      <vt:lpstr>Le sette tesi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basic research interest:</dc:title>
  <dc:creator>Utente</dc:creator>
  <cp:lastModifiedBy>Giampiero</cp:lastModifiedBy>
  <cp:revision>142</cp:revision>
  <cp:lastPrinted>2017-05-19T10:18:52Z</cp:lastPrinted>
  <dcterms:created xsi:type="dcterms:W3CDTF">2016-04-06T07:06:31Z</dcterms:created>
  <dcterms:modified xsi:type="dcterms:W3CDTF">2017-05-26T08:13:47Z</dcterms:modified>
</cp:coreProperties>
</file>