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9" r:id="rId2"/>
    <p:sldId id="275" r:id="rId3"/>
    <p:sldId id="360" r:id="rId4"/>
    <p:sldId id="330" r:id="rId5"/>
    <p:sldId id="361" r:id="rId6"/>
    <p:sldId id="362" r:id="rId7"/>
    <p:sldId id="329" r:id="rId8"/>
    <p:sldId id="317" r:id="rId9"/>
    <p:sldId id="365" r:id="rId10"/>
    <p:sldId id="350" r:id="rId11"/>
    <p:sldId id="366" r:id="rId12"/>
    <p:sldId id="351" r:id="rId13"/>
    <p:sldId id="352" r:id="rId14"/>
    <p:sldId id="363" r:id="rId15"/>
    <p:sldId id="355" r:id="rId16"/>
    <p:sldId id="356" r:id="rId17"/>
    <p:sldId id="367" r:id="rId18"/>
    <p:sldId id="338" r:id="rId19"/>
    <p:sldId id="331" r:id="rId20"/>
    <p:sldId id="357" r:id="rId21"/>
    <p:sldId id="359" r:id="rId22"/>
    <p:sldId id="319" r:id="rId23"/>
    <p:sldId id="339" r:id="rId24"/>
    <p:sldId id="341" r:id="rId25"/>
    <p:sldId id="358" r:id="rId2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37E1D"/>
    <a:srgbClr val="A7500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4643"/>
  </p:normalViewPr>
  <p:slideViewPr>
    <p:cSldViewPr showGuides="1">
      <p:cViewPr varScale="1">
        <p:scale>
          <a:sx n="110" d="100"/>
          <a:sy n="110" d="100"/>
        </p:scale>
        <p:origin x="-1632" y="-84"/>
      </p:cViewPr>
      <p:guideLst>
        <p:guide orient="horz" pos="2160"/>
        <p:guide pos="2880"/>
      </p:guideLst>
    </p:cSldViewPr>
  </p:slideViewPr>
  <p:notesTextViewPr>
    <p:cViewPr>
      <p:scale>
        <a:sx n="1" d="1"/>
        <a:sy n="1" d="1"/>
      </p:scale>
      <p:origin x="0" y="0"/>
    </p:cViewPr>
  </p:notesTextViewPr>
  <p:gridSpacing cx="112361663" cy="1123616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francesco\Dropbox\Tortuga\Collaborazioni\Ichino\Dati%20presentazione.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francesco\Dropbox\Tortuga\Collaborazioni\Lingotto\poverty%20rate.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francesco\Dropbox\Tortuga\Collaborazioni\Ichino\Spesa%20sociale.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a:pPr>
            <a:r>
              <a:rPr lang="it-IT"/>
              <a:t>Spesa sociale per destinatari nei principali paesi europei (%PIL, 2014)</a:t>
            </a:r>
          </a:p>
        </c:rich>
      </c:tx>
      <c:layout/>
    </c:title>
    <c:plotArea>
      <c:layout>
        <c:manualLayout>
          <c:layoutTarget val="inner"/>
          <c:xMode val="edge"/>
          <c:yMode val="edge"/>
          <c:x val="0.12343542829893003"/>
          <c:y val="0.23964390753994699"/>
          <c:w val="0.39544920928600708"/>
          <c:h val="0.46830718912720903"/>
        </c:manualLayout>
      </c:layout>
      <c:barChart>
        <c:barDir val="col"/>
        <c:grouping val="stacked"/>
        <c:ser>
          <c:idx val="1"/>
          <c:order val="0"/>
          <c:tx>
            <c:strRef>
              <c:f>Grafico_definitivo!$C$1</c:f>
              <c:strCache>
                <c:ptCount val="1"/>
                <c:pt idx="0">
                  <c:v>Vecchiaia</c:v>
                </c:pt>
              </c:strCache>
            </c:strRef>
          </c:tx>
          <c:cat>
            <c:strRef>
              <c:f>Grafico_definitivo!$A$2:$A$6</c:f>
              <c:strCache>
                <c:ptCount val="5"/>
                <c:pt idx="0">
                  <c:v>Spagna</c:v>
                </c:pt>
                <c:pt idx="1">
                  <c:v>Regno Unito</c:v>
                </c:pt>
                <c:pt idx="2">
                  <c:v>Germania</c:v>
                </c:pt>
                <c:pt idx="3">
                  <c:v>Italia</c:v>
                </c:pt>
                <c:pt idx="4">
                  <c:v>Francia</c:v>
                </c:pt>
              </c:strCache>
            </c:strRef>
          </c:cat>
          <c:val>
            <c:numRef>
              <c:f>Grafico_definitivo!$C$2:$C$6</c:f>
              <c:numCache>
                <c:formatCode>#,##0.0</c:formatCode>
                <c:ptCount val="5"/>
                <c:pt idx="0">
                  <c:v>12.2</c:v>
                </c:pt>
                <c:pt idx="1">
                  <c:v>11.7</c:v>
                </c:pt>
                <c:pt idx="2">
                  <c:v>10.9</c:v>
                </c:pt>
                <c:pt idx="3">
                  <c:v>16.899999999999999</c:v>
                </c:pt>
                <c:pt idx="4">
                  <c:v>14.6</c:v>
                </c:pt>
              </c:numCache>
            </c:numRef>
          </c:val>
          <c:extLst xmlns:c16r2="http://schemas.microsoft.com/office/drawing/2015/06/chart">
            <c:ext xmlns:c16="http://schemas.microsoft.com/office/drawing/2014/chart" uri="{C3380CC4-5D6E-409C-BE32-E72D297353CC}">
              <c16:uniqueId val="{00000000-EB00-472A-945E-CF6F5F8F9264}"/>
            </c:ext>
          </c:extLst>
        </c:ser>
        <c:ser>
          <c:idx val="2"/>
          <c:order val="1"/>
          <c:tx>
            <c:strRef>
              <c:f>Grafico_definitivo!$D$1</c:f>
              <c:strCache>
                <c:ptCount val="1"/>
                <c:pt idx="0">
                  <c:v>Sanità</c:v>
                </c:pt>
              </c:strCache>
            </c:strRef>
          </c:tx>
          <c:cat>
            <c:strRef>
              <c:f>Grafico_definitivo!$A$2:$A$6</c:f>
              <c:strCache>
                <c:ptCount val="5"/>
                <c:pt idx="0">
                  <c:v>Spagna</c:v>
                </c:pt>
                <c:pt idx="1">
                  <c:v>Regno Unito</c:v>
                </c:pt>
                <c:pt idx="2">
                  <c:v>Germania</c:v>
                </c:pt>
                <c:pt idx="3">
                  <c:v>Italia</c:v>
                </c:pt>
                <c:pt idx="4">
                  <c:v>Francia</c:v>
                </c:pt>
              </c:strCache>
            </c:strRef>
          </c:cat>
          <c:val>
            <c:numRef>
              <c:f>Grafico_definitivo!$D$2:$D$6</c:f>
              <c:numCache>
                <c:formatCode>#,##0.0</c:formatCode>
                <c:ptCount val="5"/>
                <c:pt idx="0">
                  <c:v>6.5</c:v>
                </c:pt>
                <c:pt idx="1">
                  <c:v>8.6</c:v>
                </c:pt>
                <c:pt idx="2">
                  <c:v>9.7000000000000011</c:v>
                </c:pt>
                <c:pt idx="3">
                  <c:v>6.8</c:v>
                </c:pt>
                <c:pt idx="4">
                  <c:v>9.2000000000000011</c:v>
                </c:pt>
              </c:numCache>
            </c:numRef>
          </c:val>
          <c:extLst xmlns:c16r2="http://schemas.microsoft.com/office/drawing/2015/06/chart">
            <c:ext xmlns:c16="http://schemas.microsoft.com/office/drawing/2014/chart" uri="{C3380CC4-5D6E-409C-BE32-E72D297353CC}">
              <c16:uniqueId val="{00000001-EB00-472A-945E-CF6F5F8F9264}"/>
            </c:ext>
          </c:extLst>
        </c:ser>
        <c:ser>
          <c:idx val="3"/>
          <c:order val="2"/>
          <c:tx>
            <c:v>Invalidità</c:v>
          </c:tx>
          <c:cat>
            <c:strRef>
              <c:f>Grafico_definitivo!$A$2:$A$6</c:f>
              <c:strCache>
                <c:ptCount val="5"/>
                <c:pt idx="0">
                  <c:v>Spagna</c:v>
                </c:pt>
                <c:pt idx="1">
                  <c:v>Regno Unito</c:v>
                </c:pt>
                <c:pt idx="2">
                  <c:v>Germania</c:v>
                </c:pt>
                <c:pt idx="3">
                  <c:v>Italia</c:v>
                </c:pt>
                <c:pt idx="4">
                  <c:v>Francia</c:v>
                </c:pt>
              </c:strCache>
            </c:strRef>
          </c:cat>
          <c:val>
            <c:numRef>
              <c:f>Grafico_definitivo!$E$2:$E$6</c:f>
              <c:numCache>
                <c:formatCode>#,##0.0</c:formatCode>
                <c:ptCount val="5"/>
                <c:pt idx="0">
                  <c:v>1.8</c:v>
                </c:pt>
                <c:pt idx="1">
                  <c:v>1.5</c:v>
                </c:pt>
                <c:pt idx="2">
                  <c:v>2.2000000000000002</c:v>
                </c:pt>
                <c:pt idx="3">
                  <c:v>1.7000000000000002</c:v>
                </c:pt>
                <c:pt idx="4">
                  <c:v>2.1</c:v>
                </c:pt>
              </c:numCache>
            </c:numRef>
          </c:val>
          <c:extLst xmlns:c16r2="http://schemas.microsoft.com/office/drawing/2015/06/chart">
            <c:ext xmlns:c16="http://schemas.microsoft.com/office/drawing/2014/chart" uri="{C3380CC4-5D6E-409C-BE32-E72D297353CC}">
              <c16:uniqueId val="{00000002-EB00-472A-945E-CF6F5F8F9264}"/>
            </c:ext>
          </c:extLst>
        </c:ser>
        <c:ser>
          <c:idx val="4"/>
          <c:order val="3"/>
          <c:tx>
            <c:strRef>
              <c:f>Grafico_definitivo!$F$1</c:f>
              <c:strCache>
                <c:ptCount val="1"/>
                <c:pt idx="0">
                  <c:v>Famiglia</c:v>
                </c:pt>
              </c:strCache>
            </c:strRef>
          </c:tx>
          <c:cat>
            <c:strRef>
              <c:f>Grafico_definitivo!$A$2:$A$6</c:f>
              <c:strCache>
                <c:ptCount val="5"/>
                <c:pt idx="0">
                  <c:v>Spagna</c:v>
                </c:pt>
                <c:pt idx="1">
                  <c:v>Regno Unito</c:v>
                </c:pt>
                <c:pt idx="2">
                  <c:v>Germania</c:v>
                </c:pt>
                <c:pt idx="3">
                  <c:v>Italia</c:v>
                </c:pt>
                <c:pt idx="4">
                  <c:v>Francia</c:v>
                </c:pt>
              </c:strCache>
            </c:strRef>
          </c:cat>
          <c:val>
            <c:numRef>
              <c:f>Grafico_definitivo!$F$2:$F$6</c:f>
              <c:numCache>
                <c:formatCode>#,##0.0</c:formatCode>
                <c:ptCount val="5"/>
                <c:pt idx="0">
                  <c:v>1.3</c:v>
                </c:pt>
                <c:pt idx="1">
                  <c:v>2.8</c:v>
                </c:pt>
                <c:pt idx="2">
                  <c:v>3.1</c:v>
                </c:pt>
                <c:pt idx="3">
                  <c:v>1.6</c:v>
                </c:pt>
                <c:pt idx="4">
                  <c:v>2.5</c:v>
                </c:pt>
              </c:numCache>
            </c:numRef>
          </c:val>
          <c:extLst xmlns:c16r2="http://schemas.microsoft.com/office/drawing/2015/06/chart">
            <c:ext xmlns:c16="http://schemas.microsoft.com/office/drawing/2014/chart" uri="{C3380CC4-5D6E-409C-BE32-E72D297353CC}">
              <c16:uniqueId val="{00000003-EB00-472A-945E-CF6F5F8F9264}"/>
            </c:ext>
          </c:extLst>
        </c:ser>
        <c:ser>
          <c:idx val="5"/>
          <c:order val="4"/>
          <c:tx>
            <c:strRef>
              <c:f>Grafico_definitivo!$G$1</c:f>
              <c:strCache>
                <c:ptCount val="1"/>
                <c:pt idx="0">
                  <c:v>Disoccupazione</c:v>
                </c:pt>
              </c:strCache>
            </c:strRef>
          </c:tx>
          <c:cat>
            <c:strRef>
              <c:f>Grafico_definitivo!$A$2:$A$6</c:f>
              <c:strCache>
                <c:ptCount val="5"/>
                <c:pt idx="0">
                  <c:v>Spagna</c:v>
                </c:pt>
                <c:pt idx="1">
                  <c:v>Regno Unito</c:v>
                </c:pt>
                <c:pt idx="2">
                  <c:v>Germania</c:v>
                </c:pt>
                <c:pt idx="3">
                  <c:v>Italia</c:v>
                </c:pt>
                <c:pt idx="4">
                  <c:v>Francia</c:v>
                </c:pt>
              </c:strCache>
            </c:strRef>
          </c:cat>
          <c:val>
            <c:numRef>
              <c:f>Grafico_definitivo!$G$2:$G$6</c:f>
              <c:numCache>
                <c:formatCode>#,##0.0</c:formatCode>
                <c:ptCount val="5"/>
                <c:pt idx="0">
                  <c:v>2.7</c:v>
                </c:pt>
                <c:pt idx="1">
                  <c:v>0.5</c:v>
                </c:pt>
                <c:pt idx="2">
                  <c:v>1.1000000000000001</c:v>
                </c:pt>
                <c:pt idx="3">
                  <c:v>1.7000000000000002</c:v>
                </c:pt>
                <c:pt idx="4">
                  <c:v>2</c:v>
                </c:pt>
              </c:numCache>
            </c:numRef>
          </c:val>
          <c:extLst xmlns:c16r2="http://schemas.microsoft.com/office/drawing/2015/06/chart">
            <c:ext xmlns:c16="http://schemas.microsoft.com/office/drawing/2014/chart" uri="{C3380CC4-5D6E-409C-BE32-E72D297353CC}">
              <c16:uniqueId val="{00000004-EB00-472A-945E-CF6F5F8F9264}"/>
            </c:ext>
          </c:extLst>
        </c:ser>
        <c:ser>
          <c:idx val="6"/>
          <c:order val="5"/>
          <c:tx>
            <c:v>Povertà ed Escl. Soc.</c:v>
          </c:tx>
          <c:cat>
            <c:strRef>
              <c:f>Grafico_definitivo!$A$2:$A$6</c:f>
              <c:strCache>
                <c:ptCount val="5"/>
                <c:pt idx="0">
                  <c:v>Spagna</c:v>
                </c:pt>
                <c:pt idx="1">
                  <c:v>Regno Unito</c:v>
                </c:pt>
                <c:pt idx="2">
                  <c:v>Germania</c:v>
                </c:pt>
                <c:pt idx="3">
                  <c:v>Italia</c:v>
                </c:pt>
                <c:pt idx="4">
                  <c:v>Francia</c:v>
                </c:pt>
              </c:strCache>
            </c:strRef>
          </c:cat>
          <c:val>
            <c:numRef>
              <c:f>Grafico_definitivo!$H$2:$H$6</c:f>
              <c:numCache>
                <c:formatCode>#,##0.0</c:formatCode>
                <c:ptCount val="5"/>
                <c:pt idx="0">
                  <c:v>0.8</c:v>
                </c:pt>
                <c:pt idx="1">
                  <c:v>0.4</c:v>
                </c:pt>
                <c:pt idx="2">
                  <c:v>1.8</c:v>
                </c:pt>
                <c:pt idx="3">
                  <c:v>0.2</c:v>
                </c:pt>
                <c:pt idx="4">
                  <c:v>2.1</c:v>
                </c:pt>
              </c:numCache>
            </c:numRef>
          </c:val>
          <c:extLst xmlns:c16r2="http://schemas.microsoft.com/office/drawing/2015/06/chart">
            <c:ext xmlns:c16="http://schemas.microsoft.com/office/drawing/2014/chart" uri="{C3380CC4-5D6E-409C-BE32-E72D297353CC}">
              <c16:uniqueId val="{00000005-EB00-472A-945E-CF6F5F8F9264}"/>
            </c:ext>
          </c:extLst>
        </c:ser>
        <c:dLbls/>
        <c:overlap val="100"/>
        <c:axId val="97329536"/>
        <c:axId val="97331072"/>
      </c:barChart>
      <c:catAx>
        <c:axId val="97329536"/>
        <c:scaling>
          <c:orientation val="minMax"/>
        </c:scaling>
        <c:axPos val="b"/>
        <c:numFmt formatCode="General" sourceLinked="0"/>
        <c:tickLblPos val="nextTo"/>
        <c:crossAx val="97331072"/>
        <c:crosses val="autoZero"/>
        <c:auto val="1"/>
        <c:lblAlgn val="ctr"/>
        <c:lblOffset val="100"/>
      </c:catAx>
      <c:valAx>
        <c:axId val="97331072"/>
        <c:scaling>
          <c:orientation val="minMax"/>
        </c:scaling>
        <c:axPos val="l"/>
        <c:majorGridlines/>
        <c:numFmt formatCode="#,##0.0" sourceLinked="1"/>
        <c:tickLblPos val="nextTo"/>
        <c:crossAx val="97329536"/>
        <c:crosses val="autoZero"/>
        <c:crossBetween val="between"/>
      </c:valAx>
    </c:plotArea>
    <c:legend>
      <c:legendPos val="r"/>
      <c:layout>
        <c:manualLayout>
          <c:xMode val="edge"/>
          <c:yMode val="edge"/>
          <c:x val="0.55234471964117815"/>
          <c:y val="0.23556239485955599"/>
          <c:w val="0.42534855898799506"/>
          <c:h val="0.67596850937943309"/>
        </c:manualLayout>
      </c:layout>
    </c:legend>
    <c:plotVisOnly val="1"/>
    <c:dispBlanksAs val="gap"/>
  </c:chart>
  <c:txPr>
    <a:bodyPr/>
    <a:lstStyle/>
    <a:p>
      <a:pPr>
        <a:defRPr sz="1400"/>
      </a:pPr>
      <a:endParaRPr lang="it-I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a:pPr>
            <a:r>
              <a:rPr lang="it-IT" dirty="0"/>
              <a:t>Spesa per povertà ed esclusione sociale</a:t>
            </a:r>
          </a:p>
          <a:p>
            <a:pPr>
              <a:defRPr/>
            </a:pPr>
            <a:r>
              <a:rPr lang="it-IT" dirty="0"/>
              <a:t>PPP per abitante</a:t>
            </a:r>
          </a:p>
        </c:rich>
      </c:tx>
      <c:layout/>
    </c:title>
    <c:plotArea>
      <c:layout/>
      <c:lineChart>
        <c:grouping val="standard"/>
        <c:ser>
          <c:idx val="0"/>
          <c:order val="0"/>
          <c:tx>
            <c:strRef>
              <c:f>Sheet3!$A$11</c:f>
              <c:strCache>
                <c:ptCount val="1"/>
                <c:pt idx="0">
                  <c:v>Germania</c:v>
                </c:pt>
              </c:strCache>
            </c:strRef>
          </c:tx>
          <c:spPr>
            <a:ln w="38100"/>
          </c:spPr>
          <c:marker>
            <c:symbol val="none"/>
          </c:marker>
          <c:cat>
            <c:strRef>
              <c:f>Sheet3!$B$10:$U$10</c:f>
              <c:strCache>
                <c:ptCount val="10"/>
                <c:pt idx="0">
                  <c:v>2005</c:v>
                </c:pt>
                <c:pt idx="1">
                  <c:v>2006</c:v>
                </c:pt>
                <c:pt idx="2">
                  <c:v>2007</c:v>
                </c:pt>
                <c:pt idx="3">
                  <c:v>2008</c:v>
                </c:pt>
                <c:pt idx="4">
                  <c:v>2009</c:v>
                </c:pt>
                <c:pt idx="5">
                  <c:v>2010</c:v>
                </c:pt>
                <c:pt idx="6">
                  <c:v>2011</c:v>
                </c:pt>
                <c:pt idx="7">
                  <c:v>2012</c:v>
                </c:pt>
                <c:pt idx="8">
                  <c:v>2013</c:v>
                </c:pt>
                <c:pt idx="9">
                  <c:v>2014</c:v>
                </c:pt>
              </c:strCache>
            </c:strRef>
          </c:cat>
          <c:val>
            <c:numRef>
              <c:f>Sheet3!$B$11:$U$11</c:f>
              <c:numCache>
                <c:formatCode>#,##0.00</c:formatCode>
                <c:ptCount val="10"/>
                <c:pt idx="0">
                  <c:v>213.98000000000002</c:v>
                </c:pt>
                <c:pt idx="1">
                  <c:v>233.05</c:v>
                </c:pt>
                <c:pt idx="2">
                  <c:v>235.85000000000002</c:v>
                </c:pt>
                <c:pt idx="3">
                  <c:v>225</c:v>
                </c:pt>
                <c:pt idx="4">
                  <c:v>235.06</c:v>
                </c:pt>
                <c:pt idx="5">
                  <c:v>244.75</c:v>
                </c:pt>
                <c:pt idx="6">
                  <c:v>247.97</c:v>
                </c:pt>
                <c:pt idx="7">
                  <c:v>251.16</c:v>
                </c:pt>
                <c:pt idx="8">
                  <c:v>259.62</c:v>
                </c:pt>
                <c:pt idx="9">
                  <c:v>274.83999999999986</c:v>
                </c:pt>
              </c:numCache>
            </c:numRef>
          </c:val>
          <c:extLst xmlns:c16r2="http://schemas.microsoft.com/office/drawing/2015/06/chart">
            <c:ext xmlns:c16="http://schemas.microsoft.com/office/drawing/2014/chart" uri="{C3380CC4-5D6E-409C-BE32-E72D297353CC}">
              <c16:uniqueId val="{00000000-EB44-4D06-9D0F-D9693E5BE665}"/>
            </c:ext>
          </c:extLst>
        </c:ser>
        <c:ser>
          <c:idx val="1"/>
          <c:order val="1"/>
          <c:tx>
            <c:strRef>
              <c:f>Sheet3!$A$12</c:f>
              <c:strCache>
                <c:ptCount val="1"/>
                <c:pt idx="0">
                  <c:v>Spagna</c:v>
                </c:pt>
              </c:strCache>
            </c:strRef>
          </c:tx>
          <c:spPr>
            <a:ln w="38100">
              <a:solidFill>
                <a:schemeClr val="accent6"/>
              </a:solidFill>
            </a:ln>
          </c:spPr>
          <c:marker>
            <c:symbol val="none"/>
          </c:marker>
          <c:cat>
            <c:strRef>
              <c:f>Sheet3!$B$10:$U$10</c:f>
              <c:strCache>
                <c:ptCount val="10"/>
                <c:pt idx="0">
                  <c:v>2005</c:v>
                </c:pt>
                <c:pt idx="1">
                  <c:v>2006</c:v>
                </c:pt>
                <c:pt idx="2">
                  <c:v>2007</c:v>
                </c:pt>
                <c:pt idx="3">
                  <c:v>2008</c:v>
                </c:pt>
                <c:pt idx="4">
                  <c:v>2009</c:v>
                </c:pt>
                <c:pt idx="5">
                  <c:v>2010</c:v>
                </c:pt>
                <c:pt idx="6">
                  <c:v>2011</c:v>
                </c:pt>
                <c:pt idx="7">
                  <c:v>2012</c:v>
                </c:pt>
                <c:pt idx="8">
                  <c:v>2013</c:v>
                </c:pt>
                <c:pt idx="9">
                  <c:v>2014</c:v>
                </c:pt>
              </c:strCache>
            </c:strRef>
          </c:cat>
          <c:val>
            <c:numRef>
              <c:f>Sheet3!$B$12:$U$12</c:f>
              <c:numCache>
                <c:formatCode>#,##0.00</c:formatCode>
                <c:ptCount val="10"/>
                <c:pt idx="0">
                  <c:v>91.7</c:v>
                </c:pt>
                <c:pt idx="1">
                  <c:v>101.88</c:v>
                </c:pt>
                <c:pt idx="2">
                  <c:v>112.02</c:v>
                </c:pt>
                <c:pt idx="3">
                  <c:v>106</c:v>
                </c:pt>
                <c:pt idx="4">
                  <c:v>102.97</c:v>
                </c:pt>
                <c:pt idx="5">
                  <c:v>99.33</c:v>
                </c:pt>
                <c:pt idx="6">
                  <c:v>102.77</c:v>
                </c:pt>
                <c:pt idx="7">
                  <c:v>85.19</c:v>
                </c:pt>
                <c:pt idx="8">
                  <c:v>78.52</c:v>
                </c:pt>
                <c:pt idx="9">
                  <c:v>85.76</c:v>
                </c:pt>
              </c:numCache>
            </c:numRef>
          </c:val>
          <c:extLst xmlns:c16r2="http://schemas.microsoft.com/office/drawing/2015/06/chart">
            <c:ext xmlns:c16="http://schemas.microsoft.com/office/drawing/2014/chart" uri="{C3380CC4-5D6E-409C-BE32-E72D297353CC}">
              <c16:uniqueId val="{00000001-EB44-4D06-9D0F-D9693E5BE665}"/>
            </c:ext>
          </c:extLst>
        </c:ser>
        <c:ser>
          <c:idx val="2"/>
          <c:order val="2"/>
          <c:tx>
            <c:strRef>
              <c:f>Sheet3!$A$13</c:f>
              <c:strCache>
                <c:ptCount val="1"/>
                <c:pt idx="0">
                  <c:v>Francia</c:v>
                </c:pt>
              </c:strCache>
            </c:strRef>
          </c:tx>
          <c:spPr>
            <a:ln w="38100"/>
          </c:spPr>
          <c:marker>
            <c:symbol val="none"/>
          </c:marker>
          <c:cat>
            <c:strRef>
              <c:f>Sheet3!$B$10:$U$10</c:f>
              <c:strCache>
                <c:ptCount val="10"/>
                <c:pt idx="0">
                  <c:v>2005</c:v>
                </c:pt>
                <c:pt idx="1">
                  <c:v>2006</c:v>
                </c:pt>
                <c:pt idx="2">
                  <c:v>2007</c:v>
                </c:pt>
                <c:pt idx="3">
                  <c:v>2008</c:v>
                </c:pt>
                <c:pt idx="4">
                  <c:v>2009</c:v>
                </c:pt>
                <c:pt idx="5">
                  <c:v>2010</c:v>
                </c:pt>
                <c:pt idx="6">
                  <c:v>2011</c:v>
                </c:pt>
                <c:pt idx="7">
                  <c:v>2012</c:v>
                </c:pt>
                <c:pt idx="8">
                  <c:v>2013</c:v>
                </c:pt>
                <c:pt idx="9">
                  <c:v>2014</c:v>
                </c:pt>
              </c:strCache>
            </c:strRef>
          </c:cat>
          <c:val>
            <c:numRef>
              <c:f>Sheet3!$B$13:$U$13</c:f>
              <c:numCache>
                <c:formatCode>#,##0.00</c:formatCode>
                <c:ptCount val="10"/>
                <c:pt idx="0">
                  <c:v>407.12</c:v>
                </c:pt>
                <c:pt idx="1">
                  <c:v>417.72999999999996</c:v>
                </c:pt>
                <c:pt idx="2">
                  <c:v>445.44</c:v>
                </c:pt>
                <c:pt idx="3">
                  <c:v>444.25</c:v>
                </c:pt>
                <c:pt idx="4">
                  <c:v>482.78</c:v>
                </c:pt>
                <c:pt idx="5">
                  <c:v>482.03</c:v>
                </c:pt>
                <c:pt idx="6">
                  <c:v>490.72999999999996</c:v>
                </c:pt>
                <c:pt idx="7">
                  <c:v>504.41999999999996</c:v>
                </c:pt>
                <c:pt idx="8">
                  <c:v>523.67999999999995</c:v>
                </c:pt>
                <c:pt idx="9">
                  <c:v>543.02</c:v>
                </c:pt>
              </c:numCache>
            </c:numRef>
          </c:val>
          <c:extLst xmlns:c16r2="http://schemas.microsoft.com/office/drawing/2015/06/chart">
            <c:ext xmlns:c16="http://schemas.microsoft.com/office/drawing/2014/chart" uri="{C3380CC4-5D6E-409C-BE32-E72D297353CC}">
              <c16:uniqueId val="{00000002-EB44-4D06-9D0F-D9693E5BE665}"/>
            </c:ext>
          </c:extLst>
        </c:ser>
        <c:ser>
          <c:idx val="3"/>
          <c:order val="3"/>
          <c:tx>
            <c:strRef>
              <c:f>Sheet3!$A$14</c:f>
              <c:strCache>
                <c:ptCount val="1"/>
                <c:pt idx="0">
                  <c:v>Italia</c:v>
                </c:pt>
              </c:strCache>
            </c:strRef>
          </c:tx>
          <c:spPr>
            <a:ln w="38100">
              <a:solidFill>
                <a:srgbClr val="FF0000"/>
              </a:solidFill>
            </a:ln>
          </c:spPr>
          <c:marker>
            <c:symbol val="none"/>
          </c:marker>
          <c:cat>
            <c:strRef>
              <c:f>Sheet3!$B$10:$U$10</c:f>
              <c:strCache>
                <c:ptCount val="10"/>
                <c:pt idx="0">
                  <c:v>2005</c:v>
                </c:pt>
                <c:pt idx="1">
                  <c:v>2006</c:v>
                </c:pt>
                <c:pt idx="2">
                  <c:v>2007</c:v>
                </c:pt>
                <c:pt idx="3">
                  <c:v>2008</c:v>
                </c:pt>
                <c:pt idx="4">
                  <c:v>2009</c:v>
                </c:pt>
                <c:pt idx="5">
                  <c:v>2010</c:v>
                </c:pt>
                <c:pt idx="6">
                  <c:v>2011</c:v>
                </c:pt>
                <c:pt idx="7">
                  <c:v>2012</c:v>
                </c:pt>
                <c:pt idx="8">
                  <c:v>2013</c:v>
                </c:pt>
                <c:pt idx="9">
                  <c:v>2014</c:v>
                </c:pt>
              </c:strCache>
            </c:strRef>
          </c:cat>
          <c:val>
            <c:numRef>
              <c:f>Sheet3!$B$14:$U$14</c:f>
              <c:numCache>
                <c:formatCode>#,##0.00</c:formatCode>
                <c:ptCount val="10"/>
                <c:pt idx="0">
                  <c:v>40.65</c:v>
                </c:pt>
                <c:pt idx="1">
                  <c:v>44.53</c:v>
                </c:pt>
                <c:pt idx="2">
                  <c:v>49.5</c:v>
                </c:pt>
                <c:pt idx="3">
                  <c:v>54.25</c:v>
                </c:pt>
                <c:pt idx="4">
                  <c:v>57.720000000000006</c:v>
                </c:pt>
                <c:pt idx="5">
                  <c:v>61.71</c:v>
                </c:pt>
                <c:pt idx="6">
                  <c:v>59.790000000000006</c:v>
                </c:pt>
                <c:pt idx="7">
                  <c:v>58.24</c:v>
                </c:pt>
                <c:pt idx="8">
                  <c:v>57.339999999999996</c:v>
                </c:pt>
                <c:pt idx="9">
                  <c:v>59.660000000000004</c:v>
                </c:pt>
              </c:numCache>
            </c:numRef>
          </c:val>
          <c:extLst xmlns:c16r2="http://schemas.microsoft.com/office/drawing/2015/06/chart">
            <c:ext xmlns:c16="http://schemas.microsoft.com/office/drawing/2014/chart" uri="{C3380CC4-5D6E-409C-BE32-E72D297353CC}">
              <c16:uniqueId val="{00000003-EB44-4D06-9D0F-D9693E5BE665}"/>
            </c:ext>
          </c:extLst>
        </c:ser>
        <c:ser>
          <c:idx val="4"/>
          <c:order val="4"/>
          <c:tx>
            <c:strRef>
              <c:f>Sheet3!$A$15</c:f>
              <c:strCache>
                <c:ptCount val="1"/>
                <c:pt idx="0">
                  <c:v>Regno Unito</c:v>
                </c:pt>
              </c:strCache>
            </c:strRef>
          </c:tx>
          <c:spPr>
            <a:ln w="38100">
              <a:solidFill>
                <a:schemeClr val="tx2"/>
              </a:solidFill>
            </a:ln>
          </c:spPr>
          <c:marker>
            <c:symbol val="none"/>
          </c:marker>
          <c:cat>
            <c:strRef>
              <c:f>Sheet3!$B$10:$U$10</c:f>
              <c:strCache>
                <c:ptCount val="10"/>
                <c:pt idx="0">
                  <c:v>2005</c:v>
                </c:pt>
                <c:pt idx="1">
                  <c:v>2006</c:v>
                </c:pt>
                <c:pt idx="2">
                  <c:v>2007</c:v>
                </c:pt>
                <c:pt idx="3">
                  <c:v>2008</c:v>
                </c:pt>
                <c:pt idx="4">
                  <c:v>2009</c:v>
                </c:pt>
                <c:pt idx="5">
                  <c:v>2010</c:v>
                </c:pt>
                <c:pt idx="6">
                  <c:v>2011</c:v>
                </c:pt>
                <c:pt idx="7">
                  <c:v>2012</c:v>
                </c:pt>
                <c:pt idx="8">
                  <c:v>2013</c:v>
                </c:pt>
                <c:pt idx="9">
                  <c:v>2014</c:v>
                </c:pt>
              </c:strCache>
            </c:strRef>
          </c:cat>
          <c:val>
            <c:numRef>
              <c:f>Sheet3!$B$15:$U$15</c:f>
              <c:numCache>
                <c:formatCode>#,##0.00</c:formatCode>
                <c:ptCount val="10"/>
                <c:pt idx="0">
                  <c:v>573.91</c:v>
                </c:pt>
                <c:pt idx="1">
                  <c:v>608.02</c:v>
                </c:pt>
                <c:pt idx="2">
                  <c:v>543.13</c:v>
                </c:pt>
                <c:pt idx="3">
                  <c:v>576.78000000000009</c:v>
                </c:pt>
                <c:pt idx="4">
                  <c:v>607.49</c:v>
                </c:pt>
                <c:pt idx="5">
                  <c:v>634.22</c:v>
                </c:pt>
                <c:pt idx="6">
                  <c:v>624.67999999999995</c:v>
                </c:pt>
                <c:pt idx="7">
                  <c:v>629.72</c:v>
                </c:pt>
                <c:pt idx="8">
                  <c:v>599.09</c:v>
                </c:pt>
                <c:pt idx="9">
                  <c:v>592.43999999999937</c:v>
                </c:pt>
              </c:numCache>
            </c:numRef>
          </c:val>
          <c:extLst xmlns:c16r2="http://schemas.microsoft.com/office/drawing/2015/06/chart">
            <c:ext xmlns:c16="http://schemas.microsoft.com/office/drawing/2014/chart" uri="{C3380CC4-5D6E-409C-BE32-E72D297353CC}">
              <c16:uniqueId val="{00000004-EB44-4D06-9D0F-D9693E5BE665}"/>
            </c:ext>
          </c:extLst>
        </c:ser>
        <c:dLbls/>
        <c:marker val="1"/>
        <c:axId val="97665792"/>
        <c:axId val="97667328"/>
      </c:lineChart>
      <c:catAx>
        <c:axId val="97665792"/>
        <c:scaling>
          <c:orientation val="minMax"/>
        </c:scaling>
        <c:axPos val="b"/>
        <c:numFmt formatCode="General" sourceLinked="0"/>
        <c:tickLblPos val="nextTo"/>
        <c:crossAx val="97667328"/>
        <c:crosses val="autoZero"/>
        <c:auto val="1"/>
        <c:lblAlgn val="ctr"/>
        <c:lblOffset val="100"/>
      </c:catAx>
      <c:valAx>
        <c:axId val="97667328"/>
        <c:scaling>
          <c:orientation val="minMax"/>
        </c:scaling>
        <c:axPos val="l"/>
        <c:majorGridlines/>
        <c:numFmt formatCode="#,##0.00" sourceLinked="1"/>
        <c:tickLblPos val="nextTo"/>
        <c:crossAx val="97665792"/>
        <c:crosses val="autoZero"/>
        <c:crossBetween val="between"/>
      </c:valAx>
    </c:plotArea>
    <c:legend>
      <c:legendPos val="r"/>
      <c:layout/>
    </c:legend>
    <c:plotVisOnly val="1"/>
    <c:dispBlanksAs val="gap"/>
  </c:chart>
  <c:txPr>
    <a:bodyPr/>
    <a:lstStyle/>
    <a:p>
      <a:pPr>
        <a:defRPr sz="1400"/>
      </a:pPr>
      <a:endParaRPr lang="it-IT"/>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it-IT"/>
  <c:chart>
    <c:autoTitleDeleted val="1"/>
    <c:plotArea>
      <c:layout/>
      <c:barChart>
        <c:barDir val="col"/>
        <c:grouping val="percentStacked"/>
        <c:ser>
          <c:idx val="1"/>
          <c:order val="0"/>
          <c:tx>
            <c:strRef>
              <c:f>Grafico_definitivo!$C$1</c:f>
              <c:strCache>
                <c:ptCount val="1"/>
                <c:pt idx="0">
                  <c:v>Vecchiaia</c:v>
                </c:pt>
              </c:strCache>
            </c:strRef>
          </c:tx>
          <c:cat>
            <c:strLit>
              <c:ptCount val="1"/>
              <c:pt idx="0">
                <c:v>Totale spesa</c:v>
              </c:pt>
            </c:strLit>
          </c:cat>
          <c:val>
            <c:numRef>
              <c:f>Grafico_definitivo!$C$5</c:f>
              <c:numCache>
                <c:formatCode>#,##0.0</c:formatCode>
                <c:ptCount val="1"/>
                <c:pt idx="0">
                  <c:v>16.899999999999999</c:v>
                </c:pt>
              </c:numCache>
            </c:numRef>
          </c:val>
          <c:extLst xmlns:c16r2="http://schemas.microsoft.com/office/drawing/2015/06/chart">
            <c:ext xmlns:c16="http://schemas.microsoft.com/office/drawing/2014/chart" uri="{C3380CC4-5D6E-409C-BE32-E72D297353CC}">
              <c16:uniqueId val="{00000000-8DEF-4A30-95FD-E9AFE144B7FB}"/>
            </c:ext>
          </c:extLst>
        </c:ser>
        <c:ser>
          <c:idx val="2"/>
          <c:order val="1"/>
          <c:tx>
            <c:strRef>
              <c:f>Grafico_definitivo!$D$1</c:f>
              <c:strCache>
                <c:ptCount val="1"/>
                <c:pt idx="0">
                  <c:v>Sanità</c:v>
                </c:pt>
              </c:strCache>
            </c:strRef>
          </c:tx>
          <c:cat>
            <c:strLit>
              <c:ptCount val="1"/>
              <c:pt idx="0">
                <c:v>Totale spesa</c:v>
              </c:pt>
            </c:strLit>
          </c:cat>
          <c:val>
            <c:numRef>
              <c:f>Grafico_definitivo!$D$5</c:f>
              <c:numCache>
                <c:formatCode>#,##0.0</c:formatCode>
                <c:ptCount val="1"/>
                <c:pt idx="0">
                  <c:v>6.8</c:v>
                </c:pt>
              </c:numCache>
            </c:numRef>
          </c:val>
          <c:extLst xmlns:c16r2="http://schemas.microsoft.com/office/drawing/2015/06/chart">
            <c:ext xmlns:c16="http://schemas.microsoft.com/office/drawing/2014/chart" uri="{C3380CC4-5D6E-409C-BE32-E72D297353CC}">
              <c16:uniqueId val="{00000001-8DEF-4A30-95FD-E9AFE144B7FB}"/>
            </c:ext>
          </c:extLst>
        </c:ser>
        <c:ser>
          <c:idx val="3"/>
          <c:order val="2"/>
          <c:tx>
            <c:strRef>
              <c:f>Grafico_definitivo!$E$1</c:f>
              <c:strCache>
                <c:ptCount val="1"/>
                <c:pt idx="0">
                  <c:v>Disabilità</c:v>
                </c:pt>
              </c:strCache>
            </c:strRef>
          </c:tx>
          <c:cat>
            <c:strLit>
              <c:ptCount val="1"/>
              <c:pt idx="0">
                <c:v>Totale spesa</c:v>
              </c:pt>
            </c:strLit>
          </c:cat>
          <c:val>
            <c:numRef>
              <c:f>Grafico_definitivo!$E$5</c:f>
              <c:numCache>
                <c:formatCode>#,##0.0</c:formatCode>
                <c:ptCount val="1"/>
                <c:pt idx="0">
                  <c:v>1.7</c:v>
                </c:pt>
              </c:numCache>
            </c:numRef>
          </c:val>
          <c:extLst xmlns:c16r2="http://schemas.microsoft.com/office/drawing/2015/06/chart">
            <c:ext xmlns:c16="http://schemas.microsoft.com/office/drawing/2014/chart" uri="{C3380CC4-5D6E-409C-BE32-E72D297353CC}">
              <c16:uniqueId val="{00000002-8DEF-4A30-95FD-E9AFE144B7FB}"/>
            </c:ext>
          </c:extLst>
        </c:ser>
        <c:ser>
          <c:idx val="4"/>
          <c:order val="3"/>
          <c:tx>
            <c:strRef>
              <c:f>Grafico_definitivo!$F$1</c:f>
              <c:strCache>
                <c:ptCount val="1"/>
                <c:pt idx="0">
                  <c:v>Famiglia</c:v>
                </c:pt>
              </c:strCache>
            </c:strRef>
          </c:tx>
          <c:cat>
            <c:strLit>
              <c:ptCount val="1"/>
              <c:pt idx="0">
                <c:v>Totale spesa</c:v>
              </c:pt>
            </c:strLit>
          </c:cat>
          <c:val>
            <c:numRef>
              <c:f>Grafico_definitivo!$F$5</c:f>
              <c:numCache>
                <c:formatCode>#,##0.0</c:formatCode>
                <c:ptCount val="1"/>
                <c:pt idx="0">
                  <c:v>1.6</c:v>
                </c:pt>
              </c:numCache>
            </c:numRef>
          </c:val>
          <c:extLst xmlns:c16r2="http://schemas.microsoft.com/office/drawing/2015/06/chart">
            <c:ext xmlns:c16="http://schemas.microsoft.com/office/drawing/2014/chart" uri="{C3380CC4-5D6E-409C-BE32-E72D297353CC}">
              <c16:uniqueId val="{00000003-8DEF-4A30-95FD-E9AFE144B7FB}"/>
            </c:ext>
          </c:extLst>
        </c:ser>
        <c:ser>
          <c:idx val="5"/>
          <c:order val="4"/>
          <c:tx>
            <c:strRef>
              <c:f>Grafico_definitivo!$G$1</c:f>
              <c:strCache>
                <c:ptCount val="1"/>
                <c:pt idx="0">
                  <c:v>Disoccupazione</c:v>
                </c:pt>
              </c:strCache>
            </c:strRef>
          </c:tx>
          <c:cat>
            <c:strLit>
              <c:ptCount val="1"/>
              <c:pt idx="0">
                <c:v>Totale spesa</c:v>
              </c:pt>
            </c:strLit>
          </c:cat>
          <c:val>
            <c:numRef>
              <c:f>Grafico_definitivo!$G$5</c:f>
              <c:numCache>
                <c:formatCode>#,##0.0</c:formatCode>
                <c:ptCount val="1"/>
                <c:pt idx="0">
                  <c:v>1.7</c:v>
                </c:pt>
              </c:numCache>
            </c:numRef>
          </c:val>
          <c:extLst xmlns:c16r2="http://schemas.microsoft.com/office/drawing/2015/06/chart">
            <c:ext xmlns:c16="http://schemas.microsoft.com/office/drawing/2014/chart" uri="{C3380CC4-5D6E-409C-BE32-E72D297353CC}">
              <c16:uniqueId val="{00000004-8DEF-4A30-95FD-E9AFE144B7FB}"/>
            </c:ext>
          </c:extLst>
        </c:ser>
        <c:ser>
          <c:idx val="6"/>
          <c:order val="5"/>
          <c:tx>
            <c:strRef>
              <c:f>Grafico_definitivo!$H$1</c:f>
              <c:strCache>
                <c:ptCount val="1"/>
                <c:pt idx="0">
                  <c:v>Povertà ed Esclusione Sociale</c:v>
                </c:pt>
              </c:strCache>
            </c:strRef>
          </c:tx>
          <c:spPr>
            <a:solidFill>
              <a:srgbClr val="FF0000"/>
            </a:solidFill>
            <a:ln w="28575">
              <a:solidFill>
                <a:srgbClr val="FF0000"/>
              </a:solidFill>
            </a:ln>
          </c:spPr>
          <c:cat>
            <c:strLit>
              <c:ptCount val="1"/>
              <c:pt idx="0">
                <c:v>Totale spesa</c:v>
              </c:pt>
            </c:strLit>
          </c:cat>
          <c:val>
            <c:numRef>
              <c:f>Grafico_definitivo!$H$5</c:f>
              <c:numCache>
                <c:formatCode>#,##0.0</c:formatCode>
                <c:ptCount val="1"/>
                <c:pt idx="0">
                  <c:v>0.2</c:v>
                </c:pt>
              </c:numCache>
            </c:numRef>
          </c:val>
          <c:extLst xmlns:c16r2="http://schemas.microsoft.com/office/drawing/2015/06/chart">
            <c:ext xmlns:c16="http://schemas.microsoft.com/office/drawing/2014/chart" uri="{C3380CC4-5D6E-409C-BE32-E72D297353CC}">
              <c16:uniqueId val="{00000005-8DEF-4A30-95FD-E9AFE144B7FB}"/>
            </c:ext>
          </c:extLst>
        </c:ser>
        <c:dLbls/>
        <c:overlap val="100"/>
        <c:axId val="97820032"/>
        <c:axId val="97715328"/>
      </c:barChart>
      <c:catAx>
        <c:axId val="97820032"/>
        <c:scaling>
          <c:orientation val="minMax"/>
        </c:scaling>
        <c:axPos val="b"/>
        <c:numFmt formatCode="General" sourceLinked="0"/>
        <c:tickLblPos val="nextTo"/>
        <c:crossAx val="97715328"/>
        <c:crosses val="autoZero"/>
        <c:auto val="1"/>
        <c:lblAlgn val="ctr"/>
        <c:lblOffset val="100"/>
      </c:catAx>
      <c:valAx>
        <c:axId val="97715328"/>
        <c:scaling>
          <c:orientation val="minMax"/>
        </c:scaling>
        <c:axPos val="l"/>
        <c:numFmt formatCode="0%" sourceLinked="1"/>
        <c:tickLblPos val="nextTo"/>
        <c:crossAx val="97820032"/>
        <c:crosses val="autoZero"/>
        <c:crossBetween val="between"/>
      </c:valAx>
    </c:plotArea>
    <c:plotVisOnly val="1"/>
    <c:dispBlanksAs val="gap"/>
  </c:chart>
  <c:txPr>
    <a:bodyPr/>
    <a:lstStyle/>
    <a:p>
      <a:pPr>
        <a:defRPr sz="1600"/>
      </a:pPr>
      <a:endParaRPr lang="it-IT"/>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a:pPr>
            <a:r>
              <a:rPr lang="it-IT" sz="1600" dirty="0"/>
              <a:t>Spesa sociale dei comuni pro capite </a:t>
            </a:r>
            <a:r>
              <a:rPr lang="it-IT" sz="1600" baseline="0" dirty="0"/>
              <a:t> (euro pro capite, </a:t>
            </a:r>
            <a:r>
              <a:rPr lang="it-IT" sz="1600" dirty="0"/>
              <a:t>2011 )</a:t>
            </a:r>
          </a:p>
        </c:rich>
      </c:tx>
      <c:layout>
        <c:manualLayout>
          <c:xMode val="edge"/>
          <c:yMode val="edge"/>
          <c:x val="0.14413237343036803"/>
          <c:y val="3.0941973566783608E-3"/>
        </c:manualLayout>
      </c:layout>
    </c:title>
    <c:plotArea>
      <c:layout>
        <c:manualLayout>
          <c:layoutTarget val="inner"/>
          <c:xMode val="edge"/>
          <c:yMode val="edge"/>
          <c:x val="0.27253892693655501"/>
          <c:y val="0.15217383253712602"/>
          <c:w val="0.66003496065357226"/>
          <c:h val="0.74433239956004693"/>
        </c:manualLayout>
      </c:layout>
      <c:barChart>
        <c:barDir val="bar"/>
        <c:grouping val="clustered"/>
        <c:ser>
          <c:idx val="1"/>
          <c:order val="0"/>
          <c:spPr>
            <a:solidFill>
              <a:schemeClr val="accent3"/>
            </a:solidFill>
          </c:spPr>
          <c:cat>
            <c:strRef>
              <c:f>percapita_perregione!$A$3:$A$22</c:f>
              <c:strCache>
                <c:ptCount val="20"/>
                <c:pt idx="0">
                  <c:v>Calabria</c:v>
                </c:pt>
                <c:pt idx="1">
                  <c:v>Molise</c:v>
                </c:pt>
                <c:pt idx="2">
                  <c:v>Campania</c:v>
                </c:pt>
                <c:pt idx="3">
                  <c:v>Abruzzo</c:v>
                </c:pt>
                <c:pt idx="4">
                  <c:v>Puglia</c:v>
                </c:pt>
                <c:pt idx="5">
                  <c:v>Basilicata</c:v>
                </c:pt>
                <c:pt idx="6">
                  <c:v>Sicilia</c:v>
                </c:pt>
                <c:pt idx="7">
                  <c:v>Umbria</c:v>
                </c:pt>
                <c:pt idx="8">
                  <c:v>Marche</c:v>
                </c:pt>
                <c:pt idx="9">
                  <c:v>Veneto</c:v>
                </c:pt>
                <c:pt idx="10">
                  <c:v>Lombardia</c:v>
                </c:pt>
                <c:pt idx="11">
                  <c:v>Liguria</c:v>
                </c:pt>
                <c:pt idx="12">
                  <c:v>Piemonte</c:v>
                </c:pt>
                <c:pt idx="13">
                  <c:v>Toscana</c:v>
                </c:pt>
                <c:pt idx="14">
                  <c:v>Emilia-Rom.</c:v>
                </c:pt>
                <c:pt idx="15">
                  <c:v>Lazio</c:v>
                </c:pt>
                <c:pt idx="16">
                  <c:v>Sardegna</c:v>
                </c:pt>
                <c:pt idx="17">
                  <c:v>Friuli-VG</c:v>
                </c:pt>
                <c:pt idx="18">
                  <c:v>Trentino-AA</c:v>
                </c:pt>
                <c:pt idx="19">
                  <c:v>Valle d'Aosta</c:v>
                </c:pt>
              </c:strCache>
            </c:strRef>
          </c:cat>
          <c:val>
            <c:numRef>
              <c:f>percapita_perregione!$B$3:$B$22</c:f>
              <c:numCache>
                <c:formatCode>General</c:formatCode>
                <c:ptCount val="20"/>
                <c:pt idx="0">
                  <c:v>24.6</c:v>
                </c:pt>
                <c:pt idx="1">
                  <c:v>41.9</c:v>
                </c:pt>
                <c:pt idx="2">
                  <c:v>46.6</c:v>
                </c:pt>
                <c:pt idx="3">
                  <c:v>61.1</c:v>
                </c:pt>
                <c:pt idx="4">
                  <c:v>66.2</c:v>
                </c:pt>
                <c:pt idx="5">
                  <c:v>66.400000000000006</c:v>
                </c:pt>
                <c:pt idx="6">
                  <c:v>76.900000000000006</c:v>
                </c:pt>
                <c:pt idx="7">
                  <c:v>88.8</c:v>
                </c:pt>
                <c:pt idx="8">
                  <c:v>108.3</c:v>
                </c:pt>
                <c:pt idx="9">
                  <c:v>110.9</c:v>
                </c:pt>
                <c:pt idx="10">
                  <c:v>122.2</c:v>
                </c:pt>
                <c:pt idx="11">
                  <c:v>124.2</c:v>
                </c:pt>
                <c:pt idx="12">
                  <c:v>130.69999999999999</c:v>
                </c:pt>
                <c:pt idx="13">
                  <c:v>133.6</c:v>
                </c:pt>
                <c:pt idx="14">
                  <c:v>167.1</c:v>
                </c:pt>
                <c:pt idx="15">
                  <c:v>170.7</c:v>
                </c:pt>
                <c:pt idx="16">
                  <c:v>229.9</c:v>
                </c:pt>
                <c:pt idx="17">
                  <c:v>241.3</c:v>
                </c:pt>
                <c:pt idx="18">
                  <c:v>259.89999999999986</c:v>
                </c:pt>
                <c:pt idx="19">
                  <c:v>277.10000000000002</c:v>
                </c:pt>
              </c:numCache>
            </c:numRef>
          </c:val>
          <c:extLst xmlns:c16r2="http://schemas.microsoft.com/office/drawing/2015/06/chart">
            <c:ext xmlns:c16="http://schemas.microsoft.com/office/drawing/2014/chart" uri="{C3380CC4-5D6E-409C-BE32-E72D297353CC}">
              <c16:uniqueId val="{00000000-0EE8-4277-BAA3-1535921DE09F}"/>
            </c:ext>
          </c:extLst>
        </c:ser>
        <c:dLbls/>
        <c:axId val="97859072"/>
        <c:axId val="97860608"/>
      </c:barChart>
      <c:catAx>
        <c:axId val="97859072"/>
        <c:scaling>
          <c:orientation val="minMax"/>
        </c:scaling>
        <c:axPos val="l"/>
        <c:numFmt formatCode="General" sourceLinked="0"/>
        <c:tickLblPos val="nextTo"/>
        <c:txPr>
          <a:bodyPr/>
          <a:lstStyle/>
          <a:p>
            <a:pPr>
              <a:defRPr sz="900"/>
            </a:pPr>
            <a:endParaRPr lang="it-IT"/>
          </a:p>
        </c:txPr>
        <c:crossAx val="97860608"/>
        <c:crosses val="autoZero"/>
        <c:auto val="1"/>
        <c:lblAlgn val="ctr"/>
        <c:lblOffset val="100"/>
      </c:catAx>
      <c:valAx>
        <c:axId val="97860608"/>
        <c:scaling>
          <c:orientation val="minMax"/>
        </c:scaling>
        <c:axPos val="b"/>
        <c:majorGridlines/>
        <c:numFmt formatCode="General" sourceLinked="1"/>
        <c:tickLblPos val="nextTo"/>
        <c:crossAx val="97859072"/>
        <c:crosses val="autoZero"/>
        <c:crossBetween val="between"/>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sz="1600"/>
            </a:pPr>
            <a:r>
              <a:rPr lang="it-IT" sz="1600" dirty="0"/>
              <a:t>Fondi Europei</a:t>
            </a:r>
            <a:r>
              <a:rPr lang="it-IT" sz="1600" baseline="0" dirty="0"/>
              <a:t> FSE e FESR </a:t>
            </a:r>
            <a:r>
              <a:rPr lang="it-IT" sz="1600" dirty="0"/>
              <a:t> in Incl.Sociale (euro pro capite, 2014-2020)</a:t>
            </a:r>
          </a:p>
        </c:rich>
      </c:tx>
      <c:layout/>
    </c:title>
    <c:plotArea>
      <c:layout>
        <c:manualLayout>
          <c:layoutTarget val="inner"/>
          <c:xMode val="edge"/>
          <c:yMode val="edge"/>
          <c:x val="0.28677624918807892"/>
          <c:y val="0.17108156831714322"/>
          <c:w val="0.65791762000339404"/>
          <c:h val="0.76302391889874266"/>
        </c:manualLayout>
      </c:layout>
      <c:barChart>
        <c:barDir val="bar"/>
        <c:grouping val="clustered"/>
        <c:ser>
          <c:idx val="0"/>
          <c:order val="0"/>
          <c:tx>
            <c:strRef>
              <c:f>FSE_FESR!$I$27</c:f>
              <c:strCache>
                <c:ptCount val="1"/>
                <c:pt idx="0">
                  <c:v>FSE+FESR in Protez.Sociale pro capite</c:v>
                </c:pt>
              </c:strCache>
            </c:strRef>
          </c:tx>
          <c:cat>
            <c:strRef>
              <c:f>FSE_FESR!$H$28:$H$47</c:f>
              <c:strCache>
                <c:ptCount val="20"/>
                <c:pt idx="0">
                  <c:v>Abruzzo</c:v>
                </c:pt>
                <c:pt idx="1">
                  <c:v>Lombardia</c:v>
                </c:pt>
                <c:pt idx="2">
                  <c:v>Lazio</c:v>
                </c:pt>
                <c:pt idx="3">
                  <c:v>Marche</c:v>
                </c:pt>
                <c:pt idx="4">
                  <c:v>Emilia-Romagna</c:v>
                </c:pt>
                <c:pt idx="5">
                  <c:v>Veneto</c:v>
                </c:pt>
                <c:pt idx="6">
                  <c:v>Piemonte</c:v>
                </c:pt>
                <c:pt idx="7">
                  <c:v>Friuli-Venezia Giulia</c:v>
                </c:pt>
                <c:pt idx="8">
                  <c:v>Liguria</c:v>
                </c:pt>
                <c:pt idx="9">
                  <c:v>Trentino AA</c:v>
                </c:pt>
                <c:pt idx="10">
                  <c:v>Toscana</c:v>
                </c:pt>
                <c:pt idx="11">
                  <c:v>Campania</c:v>
                </c:pt>
                <c:pt idx="12">
                  <c:v>Umbria</c:v>
                </c:pt>
                <c:pt idx="13">
                  <c:v>Sicilia</c:v>
                </c:pt>
                <c:pt idx="14">
                  <c:v>Molise</c:v>
                </c:pt>
                <c:pt idx="15">
                  <c:v>Valle d'Aosta</c:v>
                </c:pt>
                <c:pt idx="16">
                  <c:v>Sardegna</c:v>
                </c:pt>
                <c:pt idx="17">
                  <c:v>Calabria</c:v>
                </c:pt>
                <c:pt idx="18">
                  <c:v>Basilicata</c:v>
                </c:pt>
                <c:pt idx="19">
                  <c:v>Puglia</c:v>
                </c:pt>
              </c:strCache>
            </c:strRef>
          </c:cat>
          <c:val>
            <c:numRef>
              <c:f>FSE_FESR!$I$28:$I$47</c:f>
              <c:numCache>
                <c:formatCode>0</c:formatCode>
                <c:ptCount val="20"/>
                <c:pt idx="0">
                  <c:v>24.708181525548561</c:v>
                </c:pt>
                <c:pt idx="1">
                  <c:v>27.686884220364423</c:v>
                </c:pt>
                <c:pt idx="2">
                  <c:v>30.653113405311259</c:v>
                </c:pt>
                <c:pt idx="3">
                  <c:v>33.37241344464654</c:v>
                </c:pt>
                <c:pt idx="4">
                  <c:v>35.351815790219099</c:v>
                </c:pt>
                <c:pt idx="5">
                  <c:v>38.413354864161079</c:v>
                </c:pt>
                <c:pt idx="6">
                  <c:v>40.074964023353822</c:v>
                </c:pt>
                <c:pt idx="7">
                  <c:v>43.460004683848403</c:v>
                </c:pt>
                <c:pt idx="8">
                  <c:v>45.134667003595666</c:v>
                </c:pt>
                <c:pt idx="9">
                  <c:v>46.567447885685567</c:v>
                </c:pt>
                <c:pt idx="10">
                  <c:v>47.035464178754495</c:v>
                </c:pt>
                <c:pt idx="11">
                  <c:v>57.453592042181917</c:v>
                </c:pt>
                <c:pt idx="12">
                  <c:v>62.306263261896277</c:v>
                </c:pt>
                <c:pt idx="13">
                  <c:v>75.697685436362065</c:v>
                </c:pt>
                <c:pt idx="14">
                  <c:v>78.827806568021359</c:v>
                </c:pt>
                <c:pt idx="15">
                  <c:v>84.034273417681746</c:v>
                </c:pt>
                <c:pt idx="16">
                  <c:v>84.459244043620004</c:v>
                </c:pt>
                <c:pt idx="17">
                  <c:v>110.02551710943447</c:v>
                </c:pt>
                <c:pt idx="18">
                  <c:v>234.10620295837154</c:v>
                </c:pt>
                <c:pt idx="19">
                  <c:v>250.27703409672304</c:v>
                </c:pt>
              </c:numCache>
            </c:numRef>
          </c:val>
          <c:extLst xmlns:c16r2="http://schemas.microsoft.com/office/drawing/2015/06/chart">
            <c:ext xmlns:c16="http://schemas.microsoft.com/office/drawing/2014/chart" uri="{C3380CC4-5D6E-409C-BE32-E72D297353CC}">
              <c16:uniqueId val="{00000000-232D-4BDA-AFB3-06B946AB30C3}"/>
            </c:ext>
          </c:extLst>
        </c:ser>
        <c:dLbls/>
        <c:axId val="97889280"/>
        <c:axId val="97907456"/>
      </c:barChart>
      <c:catAx>
        <c:axId val="97889280"/>
        <c:scaling>
          <c:orientation val="minMax"/>
        </c:scaling>
        <c:axPos val="l"/>
        <c:numFmt formatCode="General" sourceLinked="0"/>
        <c:tickLblPos val="nextTo"/>
        <c:txPr>
          <a:bodyPr/>
          <a:lstStyle/>
          <a:p>
            <a:pPr>
              <a:defRPr sz="900"/>
            </a:pPr>
            <a:endParaRPr lang="it-IT"/>
          </a:p>
        </c:txPr>
        <c:crossAx val="97907456"/>
        <c:crosses val="autoZero"/>
        <c:auto val="1"/>
        <c:lblAlgn val="ctr"/>
        <c:lblOffset val="100"/>
      </c:catAx>
      <c:valAx>
        <c:axId val="97907456"/>
        <c:scaling>
          <c:orientation val="minMax"/>
        </c:scaling>
        <c:axPos val="b"/>
        <c:majorGridlines/>
        <c:numFmt formatCode="0" sourceLinked="1"/>
        <c:tickLblPos val="nextTo"/>
        <c:crossAx val="97889280"/>
        <c:crosses val="autoZero"/>
        <c:crossBetween val="between"/>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a:pPr>
            <a:r>
              <a:rPr lang="it-IT"/>
              <a:t>Diminuzione del rischio povertà grazie ai trasferimenti sociali</a:t>
            </a:r>
          </a:p>
        </c:rich>
      </c:tx>
      <c:layout/>
    </c:title>
    <c:plotArea>
      <c:layout/>
      <c:barChart>
        <c:barDir val="col"/>
        <c:grouping val="clustered"/>
        <c:ser>
          <c:idx val="0"/>
          <c:order val="0"/>
          <c:tx>
            <c:strRef>
              <c:f>Sheet5!$B$1</c:f>
              <c:strCache>
                <c:ptCount val="1"/>
                <c:pt idx="0">
                  <c:v>2005</c:v>
                </c:pt>
              </c:strCache>
            </c:strRef>
          </c:tx>
          <c:cat>
            <c:strRef>
              <c:f>Sheet5!$A$2:$A$5</c:f>
              <c:strCache>
                <c:ptCount val="4"/>
                <c:pt idx="0">
                  <c:v>Grecia</c:v>
                </c:pt>
                <c:pt idx="1">
                  <c:v>Italia</c:v>
                </c:pt>
                <c:pt idx="2">
                  <c:v>Media UE</c:v>
                </c:pt>
                <c:pt idx="3">
                  <c:v>Irlanda</c:v>
                </c:pt>
              </c:strCache>
            </c:strRef>
          </c:cat>
          <c:val>
            <c:numRef>
              <c:f>Sheet5!$B$2:$B$5</c:f>
              <c:numCache>
                <c:formatCode>General</c:formatCode>
                <c:ptCount val="4"/>
                <c:pt idx="0">
                  <c:v>3</c:v>
                </c:pt>
                <c:pt idx="1">
                  <c:v>4.4000000000000004</c:v>
                </c:pt>
                <c:pt idx="2">
                  <c:v>9.5</c:v>
                </c:pt>
                <c:pt idx="3">
                  <c:v>12.6</c:v>
                </c:pt>
              </c:numCache>
            </c:numRef>
          </c:val>
          <c:extLst xmlns:c16r2="http://schemas.microsoft.com/office/drawing/2015/06/chart">
            <c:ext xmlns:c16="http://schemas.microsoft.com/office/drawing/2014/chart" uri="{C3380CC4-5D6E-409C-BE32-E72D297353CC}">
              <c16:uniqueId val="{00000000-B80B-404E-AEBD-AE0F502DA57D}"/>
            </c:ext>
          </c:extLst>
        </c:ser>
        <c:ser>
          <c:idx val="1"/>
          <c:order val="1"/>
          <c:tx>
            <c:strRef>
              <c:f>Sheet5!$C$1</c:f>
              <c:strCache>
                <c:ptCount val="1"/>
                <c:pt idx="0">
                  <c:v>2014</c:v>
                </c:pt>
              </c:strCache>
            </c:strRef>
          </c:tx>
          <c:cat>
            <c:strRef>
              <c:f>Sheet5!$A$2:$A$5</c:f>
              <c:strCache>
                <c:ptCount val="4"/>
                <c:pt idx="0">
                  <c:v>Grecia</c:v>
                </c:pt>
                <c:pt idx="1">
                  <c:v>Italia</c:v>
                </c:pt>
                <c:pt idx="2">
                  <c:v>Media UE</c:v>
                </c:pt>
                <c:pt idx="3">
                  <c:v>Irlanda</c:v>
                </c:pt>
              </c:strCache>
            </c:strRef>
          </c:cat>
          <c:val>
            <c:numRef>
              <c:f>Sheet5!$C$2:$C$5</c:f>
              <c:numCache>
                <c:formatCode>General</c:formatCode>
                <c:ptCount val="4"/>
                <c:pt idx="0">
                  <c:v>3.9</c:v>
                </c:pt>
                <c:pt idx="1">
                  <c:v>5.3</c:v>
                </c:pt>
                <c:pt idx="2">
                  <c:v>8.9</c:v>
                </c:pt>
                <c:pt idx="3">
                  <c:v>21.6</c:v>
                </c:pt>
              </c:numCache>
            </c:numRef>
          </c:val>
          <c:extLst xmlns:c16r2="http://schemas.microsoft.com/office/drawing/2015/06/chart">
            <c:ext xmlns:c16="http://schemas.microsoft.com/office/drawing/2014/chart" uri="{C3380CC4-5D6E-409C-BE32-E72D297353CC}">
              <c16:uniqueId val="{00000001-B80B-404E-AEBD-AE0F502DA57D}"/>
            </c:ext>
          </c:extLst>
        </c:ser>
        <c:dLbls/>
        <c:axId val="95734784"/>
        <c:axId val="95740672"/>
      </c:barChart>
      <c:catAx>
        <c:axId val="95734784"/>
        <c:scaling>
          <c:orientation val="minMax"/>
        </c:scaling>
        <c:axPos val="b"/>
        <c:numFmt formatCode="General" sourceLinked="0"/>
        <c:tickLblPos val="nextTo"/>
        <c:crossAx val="95740672"/>
        <c:crosses val="autoZero"/>
        <c:auto val="1"/>
        <c:lblAlgn val="ctr"/>
        <c:lblOffset val="100"/>
      </c:catAx>
      <c:valAx>
        <c:axId val="95740672"/>
        <c:scaling>
          <c:orientation val="minMax"/>
        </c:scaling>
        <c:axPos val="l"/>
        <c:majorGridlines/>
        <c:numFmt formatCode="General" sourceLinked="1"/>
        <c:tickLblPos val="nextTo"/>
        <c:crossAx val="95734784"/>
        <c:crosses val="autoZero"/>
        <c:crossBetween val="between"/>
      </c:valAx>
    </c:plotArea>
    <c:legend>
      <c:legendPos val="r"/>
      <c:layout/>
    </c:legend>
    <c:plotVisOnly val="1"/>
    <c:dispBlanksAs val="gap"/>
  </c:chart>
  <c:txPr>
    <a:bodyPr/>
    <a:lstStyle/>
    <a:p>
      <a:pPr>
        <a:defRPr sz="1200"/>
      </a:pPr>
      <a:endParaRPr lang="it-IT"/>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it-IT"/>
  <c:chart>
    <c:title>
      <c:tx>
        <c:strRef>
          <c:f>Povertà1!$A$1</c:f>
          <c:strCache>
            <c:ptCount val="1"/>
            <c:pt idx="0">
              <c:v>Persone a rischio di povertà o esclusione sociale</c:v>
            </c:pt>
          </c:strCache>
        </c:strRef>
      </c:tx>
      <c:layout/>
      <c:spPr>
        <a:noFill/>
        <a:ln w="25400">
          <a:noFill/>
        </a:ln>
      </c:spPr>
      <c:txPr>
        <a:bodyPr rot="0" vert="horz"/>
        <a:lstStyle/>
        <a:p>
          <a:pPr>
            <a:defRPr/>
          </a:pPr>
          <a:endParaRPr lang="it-IT"/>
        </a:p>
      </c:txPr>
    </c:title>
    <c:plotArea>
      <c:layout/>
      <c:areaChart>
        <c:grouping val="standard"/>
        <c:ser>
          <c:idx val="4"/>
          <c:order val="4"/>
          <c:tx>
            <c:strRef>
              <c:f>Povertà1!$A$13</c:f>
              <c:strCache>
                <c:ptCount val="1"/>
                <c:pt idx="0">
                  <c:v>Crisi</c:v>
                </c:pt>
              </c:strCache>
            </c:strRef>
          </c:tx>
          <c:spPr>
            <a:solidFill>
              <a:srgbClr val="BDD7EE">
                <a:alpha val="50196"/>
              </a:srgbClr>
            </a:solidFill>
            <a:ln w="25400">
              <a:noFill/>
            </a:ln>
          </c:spPr>
          <c:val>
            <c:numRef>
              <c:f>Povertà1!$B$13:$M$13</c:f>
              <c:numCache>
                <c:formatCode>General</c:formatCode>
                <c:ptCount val="12"/>
                <c:pt idx="4" formatCode="#,##0.0">
                  <c:v>31</c:v>
                </c:pt>
                <c:pt idx="5" formatCode="#,##0.0">
                  <c:v>31</c:v>
                </c:pt>
                <c:pt idx="6" formatCode="#,##0.0">
                  <c:v>31</c:v>
                </c:pt>
                <c:pt idx="7" formatCode="#,##0.0">
                  <c:v>31</c:v>
                </c:pt>
                <c:pt idx="8" formatCode="#,##0.0">
                  <c:v>31</c:v>
                </c:pt>
                <c:pt idx="9" formatCode="#,##0.0">
                  <c:v>31</c:v>
                </c:pt>
              </c:numCache>
            </c:numRef>
          </c:val>
          <c:extLst xmlns:c16r2="http://schemas.microsoft.com/office/drawing/2015/06/chart">
            <c:ext xmlns:c16="http://schemas.microsoft.com/office/drawing/2014/chart" uri="{C3380CC4-5D6E-409C-BE32-E72D297353CC}">
              <c16:uniqueId val="{00000000-C58D-4F18-9F67-0AF295E4C650}"/>
            </c:ext>
          </c:extLst>
        </c:ser>
        <c:dLbls/>
        <c:axId val="98429568"/>
        <c:axId val="98308480"/>
      </c:areaChart>
      <c:lineChart>
        <c:grouping val="standard"/>
        <c:ser>
          <c:idx val="0"/>
          <c:order val="0"/>
          <c:tx>
            <c:strRef>
              <c:f>Povertà1!$A$8</c:f>
              <c:strCache>
                <c:ptCount val="1"/>
                <c:pt idx="0">
                  <c:v>Germania</c:v>
                </c:pt>
              </c:strCache>
            </c:strRef>
          </c:tx>
          <c:spPr>
            <a:ln w="38100">
              <a:solidFill>
                <a:schemeClr val="tx2"/>
              </a:solidFill>
              <a:prstDash val="solid"/>
            </a:ln>
          </c:spPr>
          <c:marker>
            <c:symbol val="none"/>
          </c:marker>
          <c:cat>
            <c:strRef>
              <c:f>Povertà1!$B$7:$M$7</c:f>
              <c:strCach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strCache>
            </c:strRef>
          </c:cat>
          <c:val>
            <c:numRef>
              <c:f>Povertà1!$B$8:$M$8</c:f>
              <c:numCache>
                <c:formatCode>#,##0.0</c:formatCode>
                <c:ptCount val="12"/>
                <c:pt idx="0" formatCode="General">
                  <c:v>18.5</c:v>
                </c:pt>
                <c:pt idx="1">
                  <c:v>18.399999999999999</c:v>
                </c:pt>
                <c:pt idx="2">
                  <c:v>20.2</c:v>
                </c:pt>
                <c:pt idx="3">
                  <c:v>20.6</c:v>
                </c:pt>
                <c:pt idx="4">
                  <c:v>20.100000000000001</c:v>
                </c:pt>
                <c:pt idx="5">
                  <c:v>20</c:v>
                </c:pt>
                <c:pt idx="6">
                  <c:v>19.7</c:v>
                </c:pt>
                <c:pt idx="7">
                  <c:v>19.899999999999999</c:v>
                </c:pt>
                <c:pt idx="8">
                  <c:v>19.600000000000001</c:v>
                </c:pt>
                <c:pt idx="9">
                  <c:v>20.3</c:v>
                </c:pt>
                <c:pt idx="10">
                  <c:v>20.6</c:v>
                </c:pt>
                <c:pt idx="11">
                  <c:v>20</c:v>
                </c:pt>
              </c:numCache>
            </c:numRef>
          </c:val>
          <c:extLst xmlns:c16r2="http://schemas.microsoft.com/office/drawing/2015/06/chart">
            <c:ext xmlns:c16="http://schemas.microsoft.com/office/drawing/2014/chart" uri="{C3380CC4-5D6E-409C-BE32-E72D297353CC}">
              <c16:uniqueId val="{00000001-C58D-4F18-9F67-0AF295E4C650}"/>
            </c:ext>
          </c:extLst>
        </c:ser>
        <c:ser>
          <c:idx val="1"/>
          <c:order val="1"/>
          <c:tx>
            <c:strRef>
              <c:f>Povertà1!$A$9</c:f>
              <c:strCache>
                <c:ptCount val="1"/>
                <c:pt idx="0">
                  <c:v>Spagna</c:v>
                </c:pt>
              </c:strCache>
            </c:strRef>
          </c:tx>
          <c:spPr>
            <a:ln w="38100">
              <a:solidFill>
                <a:schemeClr val="accent6"/>
              </a:solidFill>
              <a:prstDash val="solid"/>
            </a:ln>
          </c:spPr>
          <c:marker>
            <c:symbol val="none"/>
          </c:marker>
          <c:cat>
            <c:strRef>
              <c:f>Povertà1!$B$7:$M$7</c:f>
              <c:strCach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strCache>
            </c:strRef>
          </c:cat>
          <c:val>
            <c:numRef>
              <c:f>Povertà1!$B$9:$M$9</c:f>
              <c:numCache>
                <c:formatCode>#,##0.0</c:formatCode>
                <c:ptCount val="12"/>
                <c:pt idx="0">
                  <c:v>25</c:v>
                </c:pt>
                <c:pt idx="1">
                  <c:v>24.3</c:v>
                </c:pt>
                <c:pt idx="2">
                  <c:v>24</c:v>
                </c:pt>
                <c:pt idx="3">
                  <c:v>23.3</c:v>
                </c:pt>
                <c:pt idx="4">
                  <c:v>23.8</c:v>
                </c:pt>
                <c:pt idx="5">
                  <c:v>24.7</c:v>
                </c:pt>
                <c:pt idx="6">
                  <c:v>26.1</c:v>
                </c:pt>
                <c:pt idx="7">
                  <c:v>26.7</c:v>
                </c:pt>
                <c:pt idx="8">
                  <c:v>27.2</c:v>
                </c:pt>
                <c:pt idx="9">
                  <c:v>27.3</c:v>
                </c:pt>
                <c:pt idx="10">
                  <c:v>29.2</c:v>
                </c:pt>
                <c:pt idx="11">
                  <c:v>28.6</c:v>
                </c:pt>
              </c:numCache>
            </c:numRef>
          </c:val>
          <c:extLst xmlns:c16r2="http://schemas.microsoft.com/office/drawing/2015/06/chart">
            <c:ext xmlns:c16="http://schemas.microsoft.com/office/drawing/2014/chart" uri="{C3380CC4-5D6E-409C-BE32-E72D297353CC}">
              <c16:uniqueId val="{00000002-C58D-4F18-9F67-0AF295E4C650}"/>
            </c:ext>
          </c:extLst>
        </c:ser>
        <c:ser>
          <c:idx val="2"/>
          <c:order val="2"/>
          <c:tx>
            <c:strRef>
              <c:f>Povertà1!$A$10</c:f>
              <c:strCache>
                <c:ptCount val="1"/>
                <c:pt idx="0">
                  <c:v>Francia</c:v>
                </c:pt>
              </c:strCache>
            </c:strRef>
          </c:tx>
          <c:spPr>
            <a:ln w="38100">
              <a:solidFill>
                <a:schemeClr val="accent3"/>
              </a:solidFill>
              <a:prstDash val="solid"/>
            </a:ln>
          </c:spPr>
          <c:marker>
            <c:symbol val="none"/>
          </c:marker>
          <c:cat>
            <c:strRef>
              <c:f>Povertà1!$B$7:$M$7</c:f>
              <c:strCach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strCache>
            </c:strRef>
          </c:cat>
          <c:val>
            <c:numRef>
              <c:f>Povertà1!$B$10:$M$10</c:f>
              <c:numCache>
                <c:formatCode>#,##0.0</c:formatCode>
                <c:ptCount val="12"/>
                <c:pt idx="0">
                  <c:v>19.8</c:v>
                </c:pt>
                <c:pt idx="1">
                  <c:v>18.899999999999999</c:v>
                </c:pt>
                <c:pt idx="2">
                  <c:v>18.8</c:v>
                </c:pt>
                <c:pt idx="3">
                  <c:v>19</c:v>
                </c:pt>
                <c:pt idx="4">
                  <c:v>18.5</c:v>
                </c:pt>
                <c:pt idx="5">
                  <c:v>18.5</c:v>
                </c:pt>
                <c:pt idx="6">
                  <c:v>19.2</c:v>
                </c:pt>
                <c:pt idx="7">
                  <c:v>19.3</c:v>
                </c:pt>
                <c:pt idx="8">
                  <c:v>19.100000000000001</c:v>
                </c:pt>
                <c:pt idx="9">
                  <c:v>18.100000000000001</c:v>
                </c:pt>
                <c:pt idx="10">
                  <c:v>18.5</c:v>
                </c:pt>
                <c:pt idx="11">
                  <c:v>17.7</c:v>
                </c:pt>
              </c:numCache>
            </c:numRef>
          </c:val>
          <c:extLst xmlns:c16r2="http://schemas.microsoft.com/office/drawing/2015/06/chart">
            <c:ext xmlns:c16="http://schemas.microsoft.com/office/drawing/2014/chart" uri="{C3380CC4-5D6E-409C-BE32-E72D297353CC}">
              <c16:uniqueId val="{00000003-C58D-4F18-9F67-0AF295E4C650}"/>
            </c:ext>
          </c:extLst>
        </c:ser>
        <c:ser>
          <c:idx val="3"/>
          <c:order val="3"/>
          <c:tx>
            <c:strRef>
              <c:f>Povertà1!$A$11</c:f>
              <c:strCache>
                <c:ptCount val="1"/>
                <c:pt idx="0">
                  <c:v>Italia</c:v>
                </c:pt>
              </c:strCache>
            </c:strRef>
          </c:tx>
          <c:spPr>
            <a:ln w="38100">
              <a:solidFill>
                <a:srgbClr val="FF0000"/>
              </a:solidFill>
              <a:prstDash val="solid"/>
            </a:ln>
          </c:spPr>
          <c:marker>
            <c:symbol val="none"/>
          </c:marker>
          <c:cat>
            <c:strRef>
              <c:f>Povertà1!$B$7:$M$7</c:f>
              <c:strCach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strCache>
            </c:strRef>
          </c:cat>
          <c:val>
            <c:numRef>
              <c:f>Povertà1!$B$11:$M$11</c:f>
              <c:numCache>
                <c:formatCode>#,##0.0</c:formatCode>
                <c:ptCount val="12"/>
                <c:pt idx="0">
                  <c:v>26.2</c:v>
                </c:pt>
                <c:pt idx="1">
                  <c:v>25.6</c:v>
                </c:pt>
                <c:pt idx="2">
                  <c:v>25.9</c:v>
                </c:pt>
                <c:pt idx="3">
                  <c:v>26</c:v>
                </c:pt>
                <c:pt idx="4">
                  <c:v>25.5</c:v>
                </c:pt>
                <c:pt idx="5">
                  <c:v>24.9</c:v>
                </c:pt>
                <c:pt idx="6">
                  <c:v>25</c:v>
                </c:pt>
                <c:pt idx="7">
                  <c:v>28.1</c:v>
                </c:pt>
                <c:pt idx="8">
                  <c:v>29.9</c:v>
                </c:pt>
                <c:pt idx="9">
                  <c:v>28.5</c:v>
                </c:pt>
                <c:pt idx="10">
                  <c:v>28.3</c:v>
                </c:pt>
                <c:pt idx="11">
                  <c:v>28.7</c:v>
                </c:pt>
              </c:numCache>
            </c:numRef>
          </c:val>
          <c:extLst xmlns:c16r2="http://schemas.microsoft.com/office/drawing/2015/06/chart">
            <c:ext xmlns:c16="http://schemas.microsoft.com/office/drawing/2014/chart" uri="{C3380CC4-5D6E-409C-BE32-E72D297353CC}">
              <c16:uniqueId val="{00000004-C58D-4F18-9F67-0AF295E4C650}"/>
            </c:ext>
          </c:extLst>
        </c:ser>
        <c:ser>
          <c:idx val="5"/>
          <c:order val="5"/>
          <c:tx>
            <c:strRef>
              <c:f>Povertà1!$A$13</c:f>
              <c:strCache>
                <c:ptCount val="1"/>
                <c:pt idx="0">
                  <c:v>Crisi</c:v>
                </c:pt>
              </c:strCache>
            </c:strRef>
          </c:tx>
          <c:spPr>
            <a:ln w="19050">
              <a:noFill/>
            </a:ln>
          </c:spPr>
          <c:marker>
            <c:symbol val="none"/>
          </c:marker>
          <c:cat>
            <c:strRef>
              <c:f>Povertà1!$B$7:$M$7</c:f>
              <c:strCach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strCache>
            </c:strRef>
          </c:cat>
          <c:val>
            <c:numRef>
              <c:f>Povertà1!$B$13:$M$13</c:f>
              <c:numCache>
                <c:formatCode>General</c:formatCode>
                <c:ptCount val="12"/>
                <c:pt idx="4" formatCode="#,##0.0">
                  <c:v>31</c:v>
                </c:pt>
                <c:pt idx="5" formatCode="#,##0.0">
                  <c:v>31</c:v>
                </c:pt>
                <c:pt idx="6" formatCode="#,##0.0">
                  <c:v>31</c:v>
                </c:pt>
                <c:pt idx="7" formatCode="#,##0.0">
                  <c:v>31</c:v>
                </c:pt>
                <c:pt idx="8" formatCode="#,##0.0">
                  <c:v>31</c:v>
                </c:pt>
                <c:pt idx="9" formatCode="#,##0.0">
                  <c:v>31</c:v>
                </c:pt>
              </c:numCache>
            </c:numRef>
          </c:val>
          <c:extLst xmlns:c16r2="http://schemas.microsoft.com/office/drawing/2015/06/chart">
            <c:ext xmlns:c16="http://schemas.microsoft.com/office/drawing/2014/chart" uri="{C3380CC4-5D6E-409C-BE32-E72D297353CC}">
              <c16:uniqueId val="{00000005-C58D-4F18-9F67-0AF295E4C650}"/>
            </c:ext>
          </c:extLst>
        </c:ser>
        <c:dLbls/>
        <c:marker val="1"/>
        <c:axId val="98429568"/>
        <c:axId val="98308480"/>
      </c:lineChart>
      <c:catAx>
        <c:axId val="98429568"/>
        <c:scaling>
          <c:orientation val="minMax"/>
        </c:scaling>
        <c:axPos val="b"/>
        <c:numFmt formatCode="General" sourceLinked="1"/>
        <c:majorTickMark val="none"/>
        <c:tickLblPos val="nextTo"/>
        <c:spPr>
          <a:ln w="3175">
            <a:solidFill>
              <a:srgbClr val="C0C0C0"/>
            </a:solidFill>
            <a:prstDash val="solid"/>
          </a:ln>
        </c:spPr>
        <c:txPr>
          <a:bodyPr rot="-60000000" vert="horz"/>
          <a:lstStyle/>
          <a:p>
            <a:pPr>
              <a:defRPr/>
            </a:pPr>
            <a:endParaRPr lang="it-IT"/>
          </a:p>
        </c:txPr>
        <c:crossAx val="98308480"/>
        <c:crosses val="autoZero"/>
        <c:auto val="1"/>
        <c:lblAlgn val="ctr"/>
        <c:lblOffset val="100"/>
      </c:catAx>
      <c:valAx>
        <c:axId val="98308480"/>
        <c:scaling>
          <c:orientation val="minMax"/>
          <c:max val="31"/>
          <c:min val="17"/>
        </c:scaling>
        <c:axPos val="l"/>
        <c:majorGridlines>
          <c:spPr>
            <a:ln w="3175">
              <a:solidFill>
                <a:srgbClr val="C0C0C0"/>
              </a:solidFill>
              <a:prstDash val="solid"/>
            </a:ln>
          </c:spPr>
        </c:majorGridlines>
        <c:title>
          <c:tx>
            <c:rich>
              <a:bodyPr/>
              <a:lstStyle/>
              <a:p>
                <a:pPr>
                  <a:defRPr/>
                </a:pPr>
                <a:r>
                  <a:rPr lang="it-IT"/>
                  <a:t>% della popolazione sociale</a:t>
                </a:r>
              </a:p>
            </c:rich>
          </c:tx>
          <c:layout/>
          <c:spPr>
            <a:noFill/>
            <a:ln w="25400">
              <a:noFill/>
            </a:ln>
          </c:spPr>
        </c:title>
        <c:numFmt formatCode="General" sourceLinked="1"/>
        <c:majorTickMark val="none"/>
        <c:tickLblPos val="nextTo"/>
        <c:spPr>
          <a:ln w="6350">
            <a:noFill/>
          </a:ln>
        </c:spPr>
        <c:txPr>
          <a:bodyPr rot="-60000000" vert="horz"/>
          <a:lstStyle/>
          <a:p>
            <a:pPr>
              <a:defRPr/>
            </a:pPr>
            <a:endParaRPr lang="it-IT"/>
          </a:p>
        </c:txPr>
        <c:crossAx val="98429568"/>
        <c:crosses val="autoZero"/>
        <c:crossBetween val="between"/>
      </c:valAx>
      <c:spPr>
        <a:noFill/>
        <a:ln w="25400">
          <a:noFill/>
        </a:ln>
      </c:spPr>
    </c:plotArea>
    <c:legend>
      <c:legendPos val="b"/>
      <c:legendEntry>
        <c:idx val="5"/>
        <c:delete val="1"/>
      </c:legendEntry>
      <c:layout/>
      <c:spPr>
        <a:noFill/>
        <a:ln w="25400">
          <a:noFill/>
        </a:ln>
      </c:spPr>
      <c:txPr>
        <a:bodyPr rot="0" vert="horz"/>
        <a:lstStyle/>
        <a:p>
          <a:pPr>
            <a:defRPr/>
          </a:pPr>
          <a:endParaRPr lang="it-IT"/>
        </a:p>
      </c:txPr>
    </c:legend>
    <c:plotVisOnly val="1"/>
    <c:dispBlanksAs val="gap"/>
  </c:chart>
  <c:spPr>
    <a:solidFill>
      <a:srgbClr val="FFFFFF"/>
    </a:solidFill>
    <a:ln w="3175">
      <a:solidFill>
        <a:srgbClr val="C0C0C0"/>
      </a:solidFill>
      <a:prstDash val="solid"/>
    </a:ln>
  </c:spPr>
  <c:txPr>
    <a:bodyPr/>
    <a:lstStyle/>
    <a:p>
      <a:pPr>
        <a:defRPr sz="1400"/>
      </a:pPr>
      <a:endParaRPr lang="it-IT"/>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sz="1400"/>
            </a:pPr>
            <a:r>
              <a:rPr lang="en-US" sz="1600" dirty="0"/>
              <a:t>Tasso di </a:t>
            </a:r>
            <a:r>
              <a:rPr lang="en-US" sz="1600" dirty="0" err="1"/>
              <a:t>partecipazione</a:t>
            </a:r>
            <a:r>
              <a:rPr lang="en-US" sz="1600" baseline="0" dirty="0"/>
              <a:t> </a:t>
            </a:r>
            <a:r>
              <a:rPr lang="en-US" sz="1600" dirty="0"/>
              <a:t>al m. del </a:t>
            </a:r>
            <a:r>
              <a:rPr lang="en-US" sz="1600" dirty="0" err="1"/>
              <a:t>lavoro</a:t>
            </a:r>
            <a:r>
              <a:rPr lang="en-US" sz="1600" dirty="0"/>
              <a:t> </a:t>
            </a:r>
          </a:p>
          <a:p>
            <a:pPr>
              <a:defRPr sz="1400"/>
            </a:pPr>
            <a:r>
              <a:rPr lang="en-US" sz="1400" dirty="0"/>
              <a:t>(% </a:t>
            </a:r>
            <a:r>
              <a:rPr lang="en-US" sz="1400" dirty="0" err="1"/>
              <a:t>della</a:t>
            </a:r>
            <a:r>
              <a:rPr lang="en-US" sz="1400" dirty="0"/>
              <a:t> pop. 15-64)</a:t>
            </a:r>
          </a:p>
        </c:rich>
      </c:tx>
      <c:layout/>
    </c:title>
    <c:plotArea>
      <c:layout/>
      <c:barChart>
        <c:barDir val="col"/>
        <c:grouping val="clustered"/>
        <c:ser>
          <c:idx val="0"/>
          <c:order val="0"/>
          <c:tx>
            <c:strRef>
              <c:f>Sheet4!$B$8</c:f>
              <c:strCache>
                <c:ptCount val="1"/>
                <c:pt idx="0">
                  <c:v>Tasso di partecipazione</c:v>
                </c:pt>
              </c:strCache>
            </c:strRef>
          </c:tx>
          <c:dPt>
            <c:idx val="0"/>
            <c:spPr>
              <a:solidFill>
                <a:srgbClr val="FF0000"/>
              </a:solidFill>
            </c:spPr>
            <c:extLst xmlns:c16r2="http://schemas.microsoft.com/office/drawing/2015/06/chart">
              <c:ext xmlns:c16="http://schemas.microsoft.com/office/drawing/2014/chart" uri="{C3380CC4-5D6E-409C-BE32-E72D297353CC}">
                <c16:uniqueId val="{00000001-A824-4721-BF62-71ADCB26B0DD}"/>
              </c:ext>
            </c:extLst>
          </c:dPt>
          <c:dLbls>
            <c:dLbl>
              <c:idx val="0"/>
              <c:spPr/>
              <c:txPr>
                <a:bodyPr/>
                <a:lstStyle/>
                <a:p>
                  <a:pPr>
                    <a:defRPr sz="1200" b="1">
                      <a:solidFill>
                        <a:srgbClr val="FF0000"/>
                      </a:solidFill>
                    </a:defRPr>
                  </a:pPr>
                  <a:endParaRPr lang="it-IT"/>
                </a:p>
              </c:txPr>
            </c:dLbl>
            <c:spPr>
              <a:noFill/>
              <a:ln>
                <a:noFill/>
              </a:ln>
              <a:effectLst/>
            </c:spPr>
            <c:txPr>
              <a:bodyPr/>
              <a:lstStyle/>
              <a:p>
                <a:pPr>
                  <a:defRPr sz="1200" b="1">
                    <a:solidFill>
                      <a:schemeClr val="accent1"/>
                    </a:solidFill>
                  </a:defRPr>
                </a:pPr>
                <a:endParaRPr lang="it-IT"/>
              </a:p>
            </c:txPr>
            <c:dLblPos val="outEnd"/>
            <c:showVal val="1"/>
            <c:extLst xmlns:c16r2="http://schemas.microsoft.com/office/drawing/2015/06/chart">
              <c:ext xmlns:c15="http://schemas.microsoft.com/office/drawing/2012/chart" uri="{CE6537A1-D6FC-4f65-9D91-7224C49458BB}">
                <c15:showLeaderLines val="0"/>
              </c:ext>
            </c:extLst>
          </c:dLbls>
          <c:cat>
            <c:strRef>
              <c:f>Sheet4!$A$9:$A$13</c:f>
              <c:strCache>
                <c:ptCount val="5"/>
                <c:pt idx="0">
                  <c:v>Italia</c:v>
                </c:pt>
                <c:pt idx="1">
                  <c:v>Francia</c:v>
                </c:pt>
                <c:pt idx="2">
                  <c:v>Spagna</c:v>
                </c:pt>
                <c:pt idx="3">
                  <c:v>Regno Unito</c:v>
                </c:pt>
                <c:pt idx="4">
                  <c:v>Germania</c:v>
                </c:pt>
              </c:strCache>
            </c:strRef>
          </c:cat>
          <c:val>
            <c:numRef>
              <c:f>Sheet4!$B$9:$B$13</c:f>
              <c:numCache>
                <c:formatCode>#,##0.0</c:formatCode>
                <c:ptCount val="5"/>
                <c:pt idx="0">
                  <c:v>64.900000000000006</c:v>
                </c:pt>
                <c:pt idx="1">
                  <c:v>71.400000000000006</c:v>
                </c:pt>
                <c:pt idx="2">
                  <c:v>74.2</c:v>
                </c:pt>
                <c:pt idx="3">
                  <c:v>77.3</c:v>
                </c:pt>
                <c:pt idx="4">
                  <c:v>78</c:v>
                </c:pt>
              </c:numCache>
            </c:numRef>
          </c:val>
          <c:extLst xmlns:c16r2="http://schemas.microsoft.com/office/drawing/2015/06/chart">
            <c:ext xmlns:c16="http://schemas.microsoft.com/office/drawing/2014/chart" uri="{C3380CC4-5D6E-409C-BE32-E72D297353CC}">
              <c16:uniqueId val="{00000002-A824-4721-BF62-71ADCB26B0DD}"/>
            </c:ext>
          </c:extLst>
        </c:ser>
        <c:dLbls>
          <c:showVal val="1"/>
        </c:dLbls>
        <c:axId val="98603776"/>
        <c:axId val="98605312"/>
      </c:barChart>
      <c:catAx>
        <c:axId val="98603776"/>
        <c:scaling>
          <c:orientation val="minMax"/>
        </c:scaling>
        <c:axPos val="b"/>
        <c:numFmt formatCode="General" sourceLinked="0"/>
        <c:tickLblPos val="nextTo"/>
        <c:txPr>
          <a:bodyPr/>
          <a:lstStyle/>
          <a:p>
            <a:pPr>
              <a:defRPr sz="1300"/>
            </a:pPr>
            <a:endParaRPr lang="it-IT"/>
          </a:p>
        </c:txPr>
        <c:crossAx val="98605312"/>
        <c:crosses val="autoZero"/>
        <c:auto val="1"/>
        <c:lblAlgn val="ctr"/>
        <c:lblOffset val="100"/>
      </c:catAx>
      <c:valAx>
        <c:axId val="98605312"/>
        <c:scaling>
          <c:orientation val="minMax"/>
        </c:scaling>
        <c:axPos val="l"/>
        <c:numFmt formatCode="#,##0.0" sourceLinked="1"/>
        <c:tickLblPos val="nextTo"/>
        <c:txPr>
          <a:bodyPr/>
          <a:lstStyle/>
          <a:p>
            <a:pPr>
              <a:defRPr sz="1400"/>
            </a:pPr>
            <a:endParaRPr lang="it-IT"/>
          </a:p>
        </c:txPr>
        <c:crossAx val="98603776"/>
        <c:crosses val="autoZero"/>
        <c:crossBetween val="between"/>
      </c:valAx>
    </c:plotArea>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4D3F7E-6DC3-44A6-8CCE-F9219C9A8E9C}" type="datetimeFigureOut">
              <a:rPr lang="it-IT" smtClean="0"/>
              <a:pPr/>
              <a:t>26/05/2017</a:t>
            </a:fld>
            <a:endParaRPr lang="it-IT"/>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9AF321-37E2-45CF-9863-206058F451B1}" type="slidenum">
              <a:rPr lang="it-IT" smtClean="0"/>
              <a:pPr/>
              <a:t>‹N›</a:t>
            </a:fld>
            <a:endParaRPr lang="it-IT"/>
          </a:p>
        </p:txBody>
      </p:sp>
    </p:spTree>
    <p:extLst>
      <p:ext uri="{BB962C8B-B14F-4D97-AF65-F5344CB8AC3E}">
        <p14:creationId xmlns:p14="http://schemas.microsoft.com/office/powerpoint/2010/main" xmlns="" val="1263541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372306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692280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it-IT" dirty="0"/>
              <a:t>Primo dei due esempi</a:t>
            </a:r>
            <a:r>
              <a:rPr lang="it-IT" baseline="0" dirty="0"/>
              <a:t> SENZA CONDIZIONALITA’</a:t>
            </a:r>
            <a:endParaRPr dirty="0"/>
          </a:p>
        </p:txBody>
      </p:sp>
    </p:spTree>
    <p:extLst>
      <p:ext uri="{BB962C8B-B14F-4D97-AF65-F5344CB8AC3E}">
        <p14:creationId xmlns:p14="http://schemas.microsoft.com/office/powerpoint/2010/main" xmlns="" val="2000807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it-IT" dirty="0"/>
              <a:t>Primo dei due esempi</a:t>
            </a:r>
            <a:r>
              <a:rPr lang="it-IT" baseline="0" dirty="0"/>
              <a:t> SENZA CONDIZIONALITA’</a:t>
            </a:r>
            <a:endParaRPr dirty="0"/>
          </a:p>
        </p:txBody>
      </p:sp>
    </p:spTree>
    <p:extLst>
      <p:ext uri="{BB962C8B-B14F-4D97-AF65-F5344CB8AC3E}">
        <p14:creationId xmlns:p14="http://schemas.microsoft.com/office/powerpoint/2010/main" xmlns="" val="1188043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845151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3377149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9633834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7396238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it-IT" dirty="0"/>
              <a:t>Primo dei due esempi</a:t>
            </a:r>
            <a:r>
              <a:rPr lang="it-IT" baseline="0" dirty="0"/>
              <a:t> SENZA CONDIZIONALITA’</a:t>
            </a:r>
            <a:endParaRPr dirty="0"/>
          </a:p>
        </p:txBody>
      </p:sp>
    </p:spTree>
    <p:extLst>
      <p:ext uri="{BB962C8B-B14F-4D97-AF65-F5344CB8AC3E}">
        <p14:creationId xmlns:p14="http://schemas.microsoft.com/office/powerpoint/2010/main" xmlns="" val="1852057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27838885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9746462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3949728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2788304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587482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7773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xmlns="" val="1135071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t-IT"/>
          </a:p>
        </p:txBody>
      </p:sp>
      <p:sp>
        <p:nvSpPr>
          <p:cNvPr id="4" name="Date Placeholder 3"/>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2591224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352185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t-I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27101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69394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39895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Date Placeholder 4"/>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304533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Date Placeholder 6"/>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3896267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t-IT"/>
          </a:p>
        </p:txBody>
      </p:sp>
      <p:sp>
        <p:nvSpPr>
          <p:cNvPr id="3" name="Date Placeholder 2"/>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104342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2192118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03245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9EC44D-F6EF-45B3-8007-DCA806ADB1E0}" type="datetimeFigureOut">
              <a:rPr lang="it-IT" smtClean="0"/>
              <a:pPr/>
              <a:t>26/05/2017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1885699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t-I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EC44D-F6EF-45B3-8007-DCA806ADB1E0}" type="datetimeFigureOut">
              <a:rPr lang="it-IT" smtClean="0"/>
              <a:pPr/>
              <a:t>26/05/2017</a:t>
            </a:fld>
            <a:endParaRPr lang="it-I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0388C-FBEA-4BC5-838E-C3D5BF50A97B}" type="slidenum">
              <a:rPr lang="it-IT" smtClean="0"/>
              <a:pPr/>
              <a:t>‹N›</a:t>
            </a:fld>
            <a:endParaRPr lang="it-IT"/>
          </a:p>
        </p:txBody>
      </p:sp>
    </p:spTree>
    <p:extLst>
      <p:ext uri="{BB962C8B-B14F-4D97-AF65-F5344CB8AC3E}">
        <p14:creationId xmlns:p14="http://schemas.microsoft.com/office/powerpoint/2010/main" xmlns="" val="3536686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tortugaecon.eu/"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https://pfd.alaska.gov/" TargetMode="Externa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http://www.kela.fi/web/en/basic-income-experiment-2017-2018"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chart" Target="../charts/chart8.xml"/><Relationship Id="rId4" Type="http://schemas.openxmlformats.org/officeDocument/2006/relationships/hyperlink" Target="http://appsso.eurostat.ec.europa.eu/nui/submitViewTableAction.do"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hyperlink" Target="http://www.redditoinclusione.it/wp-content/uploads/2017/04/Memorandum_Alleanza_14042017_def.pdf" TargetMode="External"/><Relationship Id="rId4" Type="http://schemas.openxmlformats.org/officeDocument/2006/relationships/hyperlink" Target="http://www.lavoro.gov.it/temi-e-priorita/poverta-ed-esclusione-sociale/focus-on/Sostegno-per-inclusione-attiva-SIA/Pagine/default.aspx"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hyperlink" Target="http://www.financespubliques.fr/glossaire/terme/revenusolidariteactive/" TargetMode="External"/><Relationship Id="rId4" Type="http://schemas.openxmlformats.org/officeDocument/2006/relationships/hyperlink" Target="http://www.oecd-ilibrary.org/economics/oecd-economic-surveys-france-2013_eco_surveys-fra-2013-en"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hyperlink" Target="http://www.senato.it/service/PDF/PDFServer/BGT/00814007.pdf"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www.pietroichino.it/" TargetMode="External"/><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hyperlink" Target="http://www.tortugaecon.e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www.opencoesione.gov.it/programmi_2014_2020/" TargetMode="External"/><Relationship Id="rId5" Type="http://schemas.openxmlformats.org/officeDocument/2006/relationships/hyperlink" Target="http://www.istat.it/it/files/2016/04/Cap_5_Ra2016.pdf" TargetMode="Externa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1026" name="Picture 2" descr="Risultati immagini per solidarietà"/>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91456" y="404664"/>
            <a:ext cx="4102311" cy="4238599"/>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36512" y="4629598"/>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it-IT" dirty="0"/>
          </a:p>
        </p:txBody>
      </p:sp>
      <p:sp>
        <p:nvSpPr>
          <p:cNvPr id="7" name="TextBox 6"/>
          <p:cNvSpPr txBox="1"/>
          <p:nvPr/>
        </p:nvSpPr>
        <p:spPr>
          <a:xfrm>
            <a:off x="73293" y="2880360"/>
            <a:ext cx="5456149" cy="1323439"/>
          </a:xfrm>
          <a:prstGeom prst="rect">
            <a:avLst/>
          </a:prstGeom>
          <a:noFill/>
        </p:spPr>
        <p:txBody>
          <a:bodyPr wrap="square" rtlCol="0">
            <a:spAutoFit/>
          </a:bodyPr>
          <a:lstStyle/>
          <a:p>
            <a:r>
              <a:rPr lang="it-IT" sz="4000" b="1" dirty="0"/>
              <a:t>Reddito minimo, </a:t>
            </a:r>
          </a:p>
          <a:p>
            <a:r>
              <a:rPr lang="it-IT" sz="4000" b="1" dirty="0"/>
              <a:t>reddito di cittadinanza</a:t>
            </a:r>
          </a:p>
        </p:txBody>
      </p:sp>
      <p:pic>
        <p:nvPicPr>
          <p:cNvPr id="1028" name="Picture 4" descr="bomba nuoova"/>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876288" y="4221088"/>
            <a:ext cx="1484298" cy="1276994"/>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9" name="TextBox 8"/>
          <p:cNvSpPr txBox="1"/>
          <p:nvPr/>
        </p:nvSpPr>
        <p:spPr>
          <a:xfrm>
            <a:off x="5775080" y="5498082"/>
            <a:ext cx="2690160" cy="1107996"/>
          </a:xfrm>
          <a:prstGeom prst="rect">
            <a:avLst/>
          </a:prstGeom>
          <a:noFill/>
        </p:spPr>
        <p:txBody>
          <a:bodyPr wrap="none" rtlCol="0">
            <a:spAutoFit/>
          </a:bodyPr>
          <a:lstStyle/>
          <a:p>
            <a:r>
              <a:rPr lang="it-IT" sz="1600" dirty="0">
                <a:latin typeface="Candara" panose="020E0502030303020204" pitchFamily="34" charset="0"/>
                <a:cs typeface="Times New Roman" panose="02020603050405020304" pitchFamily="18" charset="0"/>
              </a:rPr>
              <a:t>Non arrivarci per contrarietà</a:t>
            </a:r>
            <a:r>
              <a:rPr lang="it-IT" sz="1600" dirty="0">
                <a:latin typeface="Times New Roman" panose="02020603050405020304" pitchFamily="18" charset="0"/>
                <a:cs typeface="Times New Roman" panose="02020603050405020304" pitchFamily="18" charset="0"/>
              </a:rPr>
              <a:t>.</a:t>
            </a:r>
          </a:p>
          <a:p>
            <a:pPr algn="ctr"/>
            <a:r>
              <a:rPr lang="it-IT" sz="1600" dirty="0">
                <a:latin typeface="+mj-lt"/>
                <a:cs typeface="Times New Roman" panose="02020603050405020304" pitchFamily="18" charset="0"/>
                <a:hlinkClick r:id="rId5"/>
              </a:rPr>
              <a:t>www.tortugaecon.eu</a:t>
            </a:r>
            <a:endParaRPr lang="it-IT" sz="1600" dirty="0">
              <a:latin typeface="+mj-lt"/>
              <a:cs typeface="Times New Roman" panose="02020603050405020304" pitchFamily="18" charset="0"/>
            </a:endParaRPr>
          </a:p>
          <a:p>
            <a:pPr algn="ctr"/>
            <a:endParaRPr lang="it-IT" sz="1600" dirty="0">
              <a:latin typeface="Times New Roman" panose="02020603050405020304" pitchFamily="18" charset="0"/>
              <a:cs typeface="Times New Roman" panose="02020603050405020304" pitchFamily="18" charset="0"/>
            </a:endParaRPr>
          </a:p>
          <a:p>
            <a:pPr algn="ctr"/>
            <a:endParaRPr lang="it-IT" dirty="0">
              <a:latin typeface="Times New Roman" panose="02020603050405020304" pitchFamily="18" charset="0"/>
              <a:cs typeface="Times New Roman" panose="02020603050405020304" pitchFamily="18" charset="0"/>
            </a:endParaRPr>
          </a:p>
        </p:txBody>
      </p:sp>
      <p:sp>
        <p:nvSpPr>
          <p:cNvPr id="8" name="TextBox 7"/>
          <p:cNvSpPr txBox="1"/>
          <p:nvPr/>
        </p:nvSpPr>
        <p:spPr>
          <a:xfrm>
            <a:off x="73294" y="4565082"/>
            <a:ext cx="6802994" cy="400110"/>
          </a:xfrm>
          <a:prstGeom prst="rect">
            <a:avLst/>
          </a:prstGeom>
          <a:noFill/>
        </p:spPr>
        <p:txBody>
          <a:bodyPr wrap="square" rtlCol="0">
            <a:spAutoFit/>
          </a:bodyPr>
          <a:lstStyle/>
          <a:p>
            <a:r>
              <a:rPr lang="it-IT" sz="2000" dirty="0">
                <a:solidFill>
                  <a:schemeClr val="bg1"/>
                </a:solidFill>
              </a:rPr>
              <a:t>Studio realizzato per incarico e con il contributo di Pietro Ichino </a:t>
            </a:r>
          </a:p>
        </p:txBody>
      </p:sp>
      <p:sp>
        <p:nvSpPr>
          <p:cNvPr id="10" name="TextBox 9"/>
          <p:cNvSpPr txBox="1"/>
          <p:nvPr/>
        </p:nvSpPr>
        <p:spPr>
          <a:xfrm>
            <a:off x="73293" y="4149080"/>
            <a:ext cx="5362803" cy="400110"/>
          </a:xfrm>
          <a:prstGeom prst="rect">
            <a:avLst/>
          </a:prstGeom>
          <a:noFill/>
        </p:spPr>
        <p:txBody>
          <a:bodyPr wrap="square" rtlCol="0">
            <a:spAutoFit/>
          </a:bodyPr>
          <a:lstStyle/>
          <a:p>
            <a:r>
              <a:rPr lang="it-IT" sz="2000" b="1" dirty="0"/>
              <a:t>e altre politiche sociali, in Italia e nel mondo</a:t>
            </a:r>
            <a:r>
              <a:rPr lang="it-IT" sz="2000" dirty="0"/>
              <a:t> </a:t>
            </a:r>
          </a:p>
        </p:txBody>
      </p:sp>
    </p:spTree>
    <p:extLst>
      <p:ext uri="{BB962C8B-B14F-4D97-AF65-F5344CB8AC3E}">
        <p14:creationId xmlns:p14="http://schemas.microsoft.com/office/powerpoint/2010/main" xmlns="" val="3682898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10</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578737" y="576072"/>
            <a:ext cx="8169727" cy="5047488"/>
          </a:xfrm>
        </p:spPr>
        <p:txBody>
          <a:bodyPr>
            <a:noAutofit/>
          </a:bodyPr>
          <a:lstStyle/>
          <a:p>
            <a:r>
              <a:rPr lang="it-IT" sz="3600" b="1" dirty="0"/>
              <a:t> Una questione terminologica importante</a:t>
            </a:r>
            <a:br>
              <a:rPr lang="it-IT" sz="3600" b="1" dirty="0"/>
            </a:br>
            <a:r>
              <a:rPr lang="it-IT" sz="2000" b="1" dirty="0"/>
              <a:t/>
            </a:r>
            <a:br>
              <a:rPr lang="it-IT" sz="2000" b="1" dirty="0"/>
            </a:br>
            <a:r>
              <a:rPr lang="it-IT" sz="3200" dirty="0"/>
              <a:t>Con</a:t>
            </a:r>
            <a:r>
              <a:rPr lang="it-IT" sz="2000" dirty="0"/>
              <a:t> </a:t>
            </a:r>
            <a:r>
              <a:rPr lang="it-IT" sz="3200" dirty="0">
                <a:solidFill>
                  <a:srgbClr val="C00000"/>
                </a:solidFill>
              </a:rPr>
              <a:t>«reddito di cittadinanza»</a:t>
            </a:r>
            <a:r>
              <a:rPr lang="it-IT" sz="3200" dirty="0"/>
              <a:t> o </a:t>
            </a:r>
            <a:r>
              <a:rPr lang="it-IT" sz="3200" dirty="0">
                <a:solidFill>
                  <a:srgbClr val="C00000"/>
                </a:solidFill>
              </a:rPr>
              <a:t>«</a:t>
            </a:r>
            <a:r>
              <a:rPr lang="it-IT" sz="3200" dirty="0" err="1">
                <a:solidFill>
                  <a:srgbClr val="C00000"/>
                </a:solidFill>
              </a:rPr>
              <a:t>basic</a:t>
            </a:r>
            <a:r>
              <a:rPr lang="it-IT" sz="3200" dirty="0">
                <a:solidFill>
                  <a:srgbClr val="C00000"/>
                </a:solidFill>
              </a:rPr>
              <a:t> </a:t>
            </a:r>
            <a:r>
              <a:rPr lang="it-IT" sz="3200" dirty="0" err="1">
                <a:solidFill>
                  <a:srgbClr val="C00000"/>
                </a:solidFill>
              </a:rPr>
              <a:t>income</a:t>
            </a:r>
            <a:r>
              <a:rPr lang="it-IT" sz="3200" dirty="0">
                <a:solidFill>
                  <a:srgbClr val="C00000"/>
                </a:solidFill>
              </a:rPr>
              <a:t>»</a:t>
            </a:r>
            <a:r>
              <a:rPr lang="it-IT" sz="3200" dirty="0"/>
              <a:t> si indica una imposta negativa</a:t>
            </a:r>
            <a:br>
              <a:rPr lang="it-IT" sz="3200" dirty="0"/>
            </a:br>
            <a:r>
              <a:rPr lang="it-IT" sz="3200" dirty="0"/>
              <a:t>cioè una erogazione dello Stato</a:t>
            </a:r>
            <a:br>
              <a:rPr lang="it-IT" sz="3200" dirty="0"/>
            </a:br>
            <a:r>
              <a:rPr lang="it-IT" sz="3200" dirty="0"/>
              <a:t>cui hanno diritto </a:t>
            </a:r>
            <a:r>
              <a:rPr lang="it-IT" sz="3200" dirty="0">
                <a:solidFill>
                  <a:srgbClr val="C00000"/>
                </a:solidFill>
              </a:rPr>
              <a:t>tutti i cittadini in quanto tali</a:t>
            </a:r>
            <a:br>
              <a:rPr lang="it-IT" sz="3200" dirty="0">
                <a:solidFill>
                  <a:srgbClr val="C00000"/>
                </a:solidFill>
              </a:rPr>
            </a:br>
            <a:r>
              <a:rPr lang="it-IT" sz="1200" dirty="0">
                <a:solidFill>
                  <a:srgbClr val="C00000"/>
                </a:solidFill>
              </a:rPr>
              <a:t/>
            </a:r>
            <a:br>
              <a:rPr lang="it-IT" sz="1200" dirty="0">
                <a:solidFill>
                  <a:srgbClr val="C00000"/>
                </a:solidFill>
              </a:rPr>
            </a:br>
            <a:r>
              <a:rPr lang="it-IT" sz="3200" dirty="0"/>
              <a:t>Questa imposta negativa universale oggi esiste soltanto </a:t>
            </a:r>
            <a:r>
              <a:rPr lang="it-IT" sz="3200" b="1" dirty="0"/>
              <a:t>in Alaska</a:t>
            </a:r>
            <a:r>
              <a:rPr lang="it-IT" sz="3200" dirty="0"/>
              <a:t>…</a:t>
            </a:r>
            <a:br>
              <a:rPr lang="it-IT" sz="3200" dirty="0"/>
            </a:br>
            <a:r>
              <a:rPr lang="it-IT" sz="1200" dirty="0"/>
              <a:t/>
            </a:r>
            <a:br>
              <a:rPr lang="it-IT" sz="1200" dirty="0"/>
            </a:br>
            <a:r>
              <a:rPr lang="it-IT" sz="3200" dirty="0"/>
              <a:t>… ed è oggetto di una sperimentazione</a:t>
            </a:r>
            <a:br>
              <a:rPr lang="it-IT" sz="3200" dirty="0"/>
            </a:br>
            <a:r>
              <a:rPr lang="it-IT" sz="3200" dirty="0"/>
              <a:t>su un campione di 2000 soggetti </a:t>
            </a:r>
            <a:r>
              <a:rPr lang="it-IT" sz="3200" b="1" dirty="0"/>
              <a:t>in Finlandia</a:t>
            </a:r>
            <a:r>
              <a:rPr lang="it-IT" sz="3600" b="1" dirty="0"/>
              <a:t/>
            </a:r>
            <a:br>
              <a:rPr lang="it-IT" sz="3600" b="1" dirty="0"/>
            </a:br>
            <a:endParaRPr lang="it-IT" sz="3600" b="1" dirty="0"/>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Tree>
    <p:extLst>
      <p:ext uri="{BB962C8B-B14F-4D97-AF65-F5344CB8AC3E}">
        <p14:creationId xmlns:p14="http://schemas.microsoft.com/office/powerpoint/2010/main" xmlns="" val="1579855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11</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578737" y="576072"/>
            <a:ext cx="8169727" cy="5047488"/>
          </a:xfrm>
        </p:spPr>
        <p:txBody>
          <a:bodyPr>
            <a:noAutofit/>
          </a:bodyPr>
          <a:lstStyle/>
          <a:p>
            <a:pPr algn="l"/>
            <a:r>
              <a:rPr lang="it-IT" sz="3000" dirty="0"/>
              <a:t>Secondo il primo ideatore</a:t>
            </a:r>
            <a:br>
              <a:rPr lang="it-IT" sz="3000" dirty="0"/>
            </a:br>
            <a:r>
              <a:rPr lang="it-IT" sz="3000" dirty="0"/>
              <a:t>del </a:t>
            </a:r>
            <a:r>
              <a:rPr lang="it-IT" sz="3000" i="1" dirty="0" err="1"/>
              <a:t>basic</a:t>
            </a:r>
            <a:r>
              <a:rPr lang="it-IT" sz="3000" i="1" dirty="0"/>
              <a:t> </a:t>
            </a:r>
            <a:r>
              <a:rPr lang="it-IT" sz="3000" i="1" dirty="0" err="1"/>
              <a:t>income</a:t>
            </a:r>
            <a:r>
              <a:rPr lang="it-IT" sz="3000" i="1" dirty="0"/>
              <a:t>, </a:t>
            </a:r>
            <a:r>
              <a:rPr lang="it-IT" sz="3000" b="1" dirty="0"/>
              <a:t>Philippe Van </a:t>
            </a:r>
            <a:r>
              <a:rPr lang="it-IT" sz="3000" b="1" dirty="0" err="1"/>
              <a:t>Parijs</a:t>
            </a:r>
            <a:r>
              <a:rPr lang="it-IT" sz="3000" dirty="0"/>
              <a:t>                       .</a:t>
            </a:r>
            <a:r>
              <a:rPr lang="it-IT" sz="3000" i="1" dirty="0"/>
              <a:t/>
            </a:r>
            <a:br>
              <a:rPr lang="it-IT" sz="3000" i="1" dirty="0"/>
            </a:br>
            <a:r>
              <a:rPr lang="it-IT" sz="3000" i="1" dirty="0"/>
              <a:t>- </a:t>
            </a:r>
            <a:r>
              <a:rPr lang="it-IT" sz="3000" dirty="0"/>
              <a:t>l’importo del </a:t>
            </a:r>
            <a:r>
              <a:rPr lang="it-IT" sz="3000" i="1" dirty="0" err="1"/>
              <a:t>b.i</a:t>
            </a:r>
            <a:r>
              <a:rPr lang="it-IT" sz="3000" i="1" dirty="0"/>
              <a:t>.</a:t>
            </a:r>
            <a:r>
              <a:rPr lang="it-IT" sz="3000" dirty="0"/>
              <a:t> deve essere calibrato</a:t>
            </a:r>
            <a:br>
              <a:rPr lang="it-IT" sz="3000" dirty="0"/>
            </a:br>
            <a:r>
              <a:rPr lang="it-IT" sz="3000" dirty="0"/>
              <a:t>in modo da </a:t>
            </a:r>
            <a:r>
              <a:rPr lang="it-IT" sz="3000" dirty="0">
                <a:solidFill>
                  <a:srgbClr val="C00000"/>
                </a:solidFill>
              </a:rPr>
              <a:t>non produrre distorsioni</a:t>
            </a:r>
            <a:r>
              <a:rPr lang="it-IT" sz="3000" dirty="0"/>
              <a:t> nei</a:t>
            </a:r>
            <a:br>
              <a:rPr lang="it-IT" sz="3000" dirty="0"/>
            </a:br>
            <a:r>
              <a:rPr lang="it-IT" sz="3000" dirty="0"/>
              <a:t>processi di mercato </a:t>
            </a:r>
            <a:br>
              <a:rPr lang="it-IT" sz="3000" dirty="0"/>
            </a:br>
            <a:r>
              <a:rPr lang="it-IT" sz="3000" dirty="0"/>
              <a:t>- deve comportare una globale ristrutturazione di tutte le prestazioni sociali, compresa una drastica </a:t>
            </a:r>
            <a:r>
              <a:rPr lang="it-IT" sz="3000" dirty="0">
                <a:solidFill>
                  <a:srgbClr val="C00000"/>
                </a:solidFill>
              </a:rPr>
              <a:t>riduzione delle altre forme di sostegno del reddito</a:t>
            </a:r>
            <a:r>
              <a:rPr lang="it-IT" sz="3000" dirty="0"/>
              <a:t>, come le pensioni</a:t>
            </a:r>
            <a:br>
              <a:rPr lang="it-IT" sz="3000" dirty="0"/>
            </a:br>
            <a:r>
              <a:rPr lang="it-IT" sz="3000" dirty="0"/>
              <a:t>- il suo valore deve comprendere anche le </a:t>
            </a:r>
            <a:r>
              <a:rPr lang="it-IT" sz="3000" dirty="0">
                <a:solidFill>
                  <a:srgbClr val="C00000"/>
                </a:solidFill>
              </a:rPr>
              <a:t>prestazioni in natura e di servizio</a:t>
            </a:r>
            <a:r>
              <a:rPr lang="it-IT" sz="3000" dirty="0"/>
              <a:t> (per esempio il valore delle politiche attive per partecipante) </a:t>
            </a:r>
            <a:endParaRPr lang="it-IT" sz="3000" b="1" dirty="0"/>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pic>
        <p:nvPicPr>
          <p:cNvPr id="7" name="Segnaposto contenuto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095744" y="27432"/>
            <a:ext cx="2084832" cy="2689622"/>
          </a:xfrm>
          <a:prstGeom prst="rect">
            <a:avLst/>
          </a:prstGeom>
        </p:spPr>
      </p:pic>
    </p:spTree>
    <p:extLst>
      <p:ext uri="{BB962C8B-B14F-4D97-AF65-F5344CB8AC3E}">
        <p14:creationId xmlns:p14="http://schemas.microsoft.com/office/powerpoint/2010/main" xmlns="" val="776166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12</a:t>
            </a:fld>
            <a:endParaRPr lang="it-IT" dirty="0"/>
          </a:p>
        </p:txBody>
      </p:sp>
      <p:sp>
        <p:nvSpPr>
          <p:cNvPr id="5" name="Title 4"/>
          <p:cNvSpPr>
            <a:spLocks noGrp="1"/>
          </p:cNvSpPr>
          <p:nvPr>
            <p:ph type="ctrTitle"/>
          </p:nvPr>
        </p:nvSpPr>
        <p:spPr>
          <a:xfrm>
            <a:off x="719064" y="565307"/>
            <a:ext cx="8424936" cy="936103"/>
          </a:xfrm>
        </p:spPr>
        <p:txBody>
          <a:bodyPr>
            <a:noAutofit/>
          </a:bodyPr>
          <a:lstStyle/>
          <a:p>
            <a:r>
              <a:rPr lang="it-IT" sz="3000" b="1" dirty="0"/>
              <a:t>Il vero «reddito di cittadinanza»</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9" name="Title 4"/>
          <p:cNvSpPr txBox="1">
            <a:spLocks/>
          </p:cNvSpPr>
          <p:nvPr/>
        </p:nvSpPr>
        <p:spPr>
          <a:xfrm>
            <a:off x="197767" y="-9292"/>
            <a:ext cx="8424936" cy="9361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b="1" dirty="0"/>
              <a:t>Alaska:</a:t>
            </a:r>
          </a:p>
        </p:txBody>
      </p:sp>
      <p:pic>
        <p:nvPicPr>
          <p:cNvPr id="4" name="Immagin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19272606">
            <a:off x="366236" y="311492"/>
            <a:ext cx="1512168" cy="1470584"/>
          </a:xfrm>
          <a:prstGeom prst="rect">
            <a:avLst/>
          </a:prstGeom>
        </p:spPr>
      </p:pic>
      <p:graphicFrame>
        <p:nvGraphicFramePr>
          <p:cNvPr id="34" name="Tabella 33"/>
          <p:cNvGraphicFramePr>
            <a:graphicFrameLocks noGrp="1"/>
          </p:cNvGraphicFramePr>
          <p:nvPr>
            <p:extLst>
              <p:ext uri="{D42A27DB-BD31-4B8C-83A1-F6EECF244321}">
                <p14:modId xmlns:p14="http://schemas.microsoft.com/office/powerpoint/2010/main" xmlns="" val="3692426521"/>
              </p:ext>
            </p:extLst>
          </p:nvPr>
        </p:nvGraphicFramePr>
        <p:xfrm>
          <a:off x="395884" y="1529336"/>
          <a:ext cx="8424588" cy="4203922"/>
        </p:xfrm>
        <a:graphic>
          <a:graphicData uri="http://schemas.openxmlformats.org/drawingml/2006/table">
            <a:tbl>
              <a:tblPr>
                <a:tableStyleId>{2D5ABB26-0587-4C30-8999-92F81FD0307C}</a:tableStyleId>
              </a:tblPr>
              <a:tblGrid>
                <a:gridCol w="1600595">
                  <a:extLst>
                    <a:ext uri="{9D8B030D-6E8A-4147-A177-3AD203B41FA5}">
                      <a16:colId xmlns:a16="http://schemas.microsoft.com/office/drawing/2014/main" xmlns="" val="20000"/>
                    </a:ext>
                  </a:extLst>
                </a:gridCol>
                <a:gridCol w="6823993">
                  <a:extLst>
                    <a:ext uri="{9D8B030D-6E8A-4147-A177-3AD203B41FA5}">
                      <a16:colId xmlns:a16="http://schemas.microsoft.com/office/drawing/2014/main" xmlns="" val="20001"/>
                    </a:ext>
                  </a:extLst>
                </a:gridCol>
              </a:tblGrid>
              <a:tr h="466521">
                <a:tc>
                  <a:txBody>
                    <a:bodyPr/>
                    <a:lstStyle/>
                    <a:p>
                      <a:pPr algn="ctr" fontAlgn="ctr"/>
                      <a:r>
                        <a:rPr lang="it-IT" sz="1700" b="1" u="none" strike="noStrike" dirty="0">
                          <a:effectLst/>
                        </a:rPr>
                        <a:t> Nome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2000" b="1" u="none" strike="noStrike" dirty="0">
                          <a:effectLst/>
                        </a:rPr>
                        <a:t>Alaska </a:t>
                      </a:r>
                      <a:r>
                        <a:rPr lang="it-IT" sz="2000" b="1" u="none" strike="noStrike" dirty="0" err="1">
                          <a:effectLst/>
                        </a:rPr>
                        <a:t>Permanent</a:t>
                      </a:r>
                      <a:r>
                        <a:rPr lang="it-IT" sz="2000" b="1" u="none" strike="noStrike" dirty="0">
                          <a:effectLst/>
                        </a:rPr>
                        <a:t> Fund </a:t>
                      </a:r>
                      <a:r>
                        <a:rPr lang="it-IT" sz="2000" b="1" u="none" strike="noStrike" dirty="0" err="1">
                          <a:effectLst/>
                        </a:rPr>
                        <a:t>Dividend</a:t>
                      </a:r>
                      <a:endParaRPr lang="it-IT" sz="20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3200">
                <a:tc>
                  <a:txBody>
                    <a:bodyPr/>
                    <a:lstStyle/>
                    <a:p>
                      <a:pPr algn="ctr" fontAlgn="ctr"/>
                      <a:r>
                        <a:rPr lang="it-IT" sz="100" b="1" u="none" strike="noStrike" dirty="0">
                          <a:effectLst/>
                        </a:rPr>
                        <a:t> </a:t>
                      </a:r>
                      <a:endParaRPr lang="it-IT" sz="1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00" u="none" strike="noStrike" dirty="0">
                          <a:effectLst/>
                        </a:rPr>
                        <a:t>   </a:t>
                      </a:r>
                      <a:endParaRPr lang="it-IT" sz="1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462621">
                <a:tc>
                  <a:txBody>
                    <a:bodyPr/>
                    <a:lstStyle/>
                    <a:p>
                      <a:pPr algn="ctr" fontAlgn="ctr"/>
                      <a:r>
                        <a:rPr lang="it-IT" sz="1700" b="1" u="none" strike="noStrike" dirty="0">
                          <a:effectLst/>
                        </a:rPr>
                        <a:t> Prestazioni</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2000" u="none" strike="noStrike" dirty="0">
                          <a:effectLst/>
                        </a:rPr>
                        <a:t> </a:t>
                      </a:r>
                      <a:r>
                        <a:rPr lang="it-IT" sz="2000" b="1" u="none" strike="noStrike" dirty="0">
                          <a:effectLst/>
                        </a:rPr>
                        <a:t>$ 173</a:t>
                      </a:r>
                      <a:r>
                        <a:rPr lang="it-IT" sz="2000" u="none" strike="noStrike" dirty="0">
                          <a:effectLst/>
                        </a:rPr>
                        <a:t> mensili nel 2015,   </a:t>
                      </a:r>
                      <a:r>
                        <a:rPr lang="it-IT" sz="2000" b="1" u="none" strike="noStrike" dirty="0">
                          <a:effectLst/>
                        </a:rPr>
                        <a:t>$ 85 </a:t>
                      </a:r>
                      <a:r>
                        <a:rPr lang="it-IT" sz="2000" u="none" strike="noStrike" dirty="0">
                          <a:effectLst/>
                        </a:rPr>
                        <a:t>nel 2016,</a:t>
                      </a:r>
                      <a:r>
                        <a:rPr lang="it-IT" sz="2000" u="none" strike="noStrike" baseline="0" dirty="0">
                          <a:effectLst/>
                        </a:rPr>
                        <a:t> a ciascun residente</a:t>
                      </a:r>
                      <a:endParaRPr lang="it-IT" sz="20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47312">
                <a:tc>
                  <a:txBody>
                    <a:bodyPr/>
                    <a:lstStyle/>
                    <a:p>
                      <a:pPr algn="ctr" fontAlgn="ctr"/>
                      <a:r>
                        <a:rPr lang="it-IT" sz="1700" b="1" u="none" strike="noStrike" dirty="0">
                          <a:effectLst/>
                        </a:rPr>
                        <a:t> Condizionalità</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2200" b="1" u="none" strike="noStrike" dirty="0">
                          <a:effectLst/>
                        </a:rPr>
                        <a:t>NO</a:t>
                      </a:r>
                      <a:r>
                        <a:rPr lang="it-IT" sz="1700" b="1" u="none" strike="noStrike" dirty="0">
                          <a:effectLst/>
                        </a:rPr>
                        <a:t>: </a:t>
                      </a:r>
                      <a:r>
                        <a:rPr lang="it-IT" sz="1700" b="0" u="none" strike="noStrike" dirty="0">
                          <a:effectLst/>
                        </a:rPr>
                        <a:t>vi hanno diritto tutti i 644.000 residenti che lo chiedono (86% del tot.)</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473412">
                <a:tc>
                  <a:txBody>
                    <a:bodyPr/>
                    <a:lstStyle/>
                    <a:p>
                      <a:pPr algn="ctr" fontAlgn="ctr"/>
                      <a:r>
                        <a:rPr lang="it-IT" sz="1700" b="1" u="none" strike="noStrike" dirty="0">
                          <a:effectLst/>
                        </a:rPr>
                        <a:t> Costi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en-US" sz="1700" dirty="0"/>
                        <a:t>  </a:t>
                      </a:r>
                      <a:r>
                        <a:rPr lang="en-US" sz="1700" baseline="0" dirty="0"/>
                        <a:t> </a:t>
                      </a:r>
                      <a:r>
                        <a:rPr lang="en-US" sz="2200" b="1" baseline="0" dirty="0"/>
                        <a:t>2,7% del PIL</a:t>
                      </a:r>
                      <a:r>
                        <a:rPr lang="en-US" sz="2000" b="0" baseline="0" dirty="0"/>
                        <a:t> </a:t>
                      </a:r>
                      <a:r>
                        <a:rPr lang="en-US" sz="2000" b="0" dirty="0" err="1"/>
                        <a:t>nel</a:t>
                      </a:r>
                      <a:r>
                        <a:rPr lang="en-US" sz="2000" b="0" dirty="0"/>
                        <a:t> 2015 </a:t>
                      </a:r>
                      <a:r>
                        <a:rPr lang="en-US" sz="1800" b="0" dirty="0"/>
                        <a:t>($1,335 </a:t>
                      </a:r>
                      <a:r>
                        <a:rPr lang="en-US" sz="1800" b="0" dirty="0" err="1"/>
                        <a:t>mln</a:t>
                      </a:r>
                      <a:r>
                        <a:rPr lang="en-US" sz="1800" b="0" dirty="0"/>
                        <a:t>)</a:t>
                      </a:r>
                      <a:r>
                        <a:rPr lang="en-US" sz="2000" b="0" dirty="0"/>
                        <a:t>, </a:t>
                      </a:r>
                      <a:r>
                        <a:rPr lang="en-US" sz="2200" b="1" baseline="0" dirty="0"/>
                        <a:t>1,3% </a:t>
                      </a:r>
                      <a:r>
                        <a:rPr lang="en-US" sz="2200" b="0" dirty="0"/>
                        <a:t> </a:t>
                      </a:r>
                      <a:r>
                        <a:rPr lang="en-US" sz="2000" b="0" baseline="0" dirty="0" err="1"/>
                        <a:t>nel</a:t>
                      </a:r>
                      <a:r>
                        <a:rPr lang="en-US" sz="2000" b="0" baseline="0" dirty="0"/>
                        <a:t> 2016 </a:t>
                      </a:r>
                      <a:r>
                        <a:rPr lang="en-US" sz="1800" b="0" dirty="0"/>
                        <a:t>($657</a:t>
                      </a:r>
                      <a:r>
                        <a:rPr lang="en-US" sz="1800" b="0" baseline="0" dirty="0"/>
                        <a:t> </a:t>
                      </a:r>
                      <a:r>
                        <a:rPr lang="en-US" sz="1800" b="0" baseline="0" dirty="0" err="1"/>
                        <a:t>mln</a:t>
                      </a:r>
                      <a:r>
                        <a:rPr lang="en-US" sz="1800" b="0" baseline="0" dirty="0"/>
                        <a:t>)</a:t>
                      </a:r>
                      <a:endParaRPr lang="it-IT" sz="18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33200">
                <a:tc>
                  <a:txBody>
                    <a:bodyPr/>
                    <a:lstStyle/>
                    <a:p>
                      <a:pPr algn="ctr" fontAlgn="ctr"/>
                      <a:endParaRPr lang="it-IT" sz="1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00" u="none" strike="noStrike" dirty="0">
                          <a:effectLst/>
                        </a:rPr>
                        <a:t>   </a:t>
                      </a:r>
                      <a:endParaRPr lang="it-IT" sz="1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2387656">
                <a:tc>
                  <a:txBody>
                    <a:bodyPr/>
                    <a:lstStyle/>
                    <a:p>
                      <a:pPr algn="ctr" fontAlgn="ctr"/>
                      <a:r>
                        <a:rPr lang="it-IT" sz="1700" b="1" u="none" strike="noStrike" dirty="0">
                          <a:effectLst/>
                        </a:rPr>
                        <a:t> Note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rtl="0" fontAlgn="ctr"/>
                      <a:endParaRPr lang="it-IT" sz="1600" b="0" i="0" u="none" strike="noStrike" dirty="0">
                        <a:solidFill>
                          <a:srgbClr val="000000"/>
                        </a:solidFill>
                        <a:effectLst/>
                        <a:latin typeface="Calibri (Corpo)"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bl>
          </a:graphicData>
        </a:graphic>
      </p:graphicFrame>
      <p:sp>
        <p:nvSpPr>
          <p:cNvPr id="35" name="CasellaDiTesto 34"/>
          <p:cNvSpPr txBox="1"/>
          <p:nvPr/>
        </p:nvSpPr>
        <p:spPr>
          <a:xfrm>
            <a:off x="2044766" y="3319272"/>
            <a:ext cx="6728256" cy="2123658"/>
          </a:xfrm>
          <a:prstGeom prst="rect">
            <a:avLst/>
          </a:prstGeom>
          <a:noFill/>
        </p:spPr>
        <p:txBody>
          <a:bodyPr wrap="square" rtlCol="0">
            <a:spAutoFit/>
          </a:bodyPr>
          <a:lstStyle/>
          <a:p>
            <a:pPr marL="285750" indent="-285750" fontAlgn="ctr">
              <a:buFont typeface="Arial" panose="020B0604020202020204" pitchFamily="34" charset="0"/>
              <a:buChar char="•"/>
            </a:pPr>
            <a:r>
              <a:rPr lang="it-IT" sz="2200" dirty="0"/>
              <a:t>Vi ha diritto chi </a:t>
            </a:r>
            <a:r>
              <a:rPr lang="it-IT" sz="2200" b="1" dirty="0"/>
              <a:t>risiede</a:t>
            </a:r>
            <a:r>
              <a:rPr lang="it-IT" sz="2200" dirty="0"/>
              <a:t> in Alaska, come </a:t>
            </a:r>
            <a:r>
              <a:rPr lang="it-IT" sz="2200" b="1" dirty="0"/>
              <a:t>dividendo annuale</a:t>
            </a:r>
            <a:r>
              <a:rPr lang="it-IT" sz="2200" dirty="0"/>
              <a:t> derivante dai proventi dell’estrazione di risorse naturali, indipendentemente dagli altri redditi</a:t>
            </a:r>
          </a:p>
          <a:p>
            <a:pPr marL="285750" indent="-285750" fontAlgn="ctr">
              <a:buFont typeface="Arial" panose="020B0604020202020204" pitchFamily="34" charset="0"/>
              <a:buChar char="•"/>
            </a:pPr>
            <a:r>
              <a:rPr lang="it-IT" sz="2200" dirty="0"/>
              <a:t>È concepito per </a:t>
            </a:r>
            <a:r>
              <a:rPr lang="it-IT" sz="2200" b="1" dirty="0"/>
              <a:t>incentivare l’immigrazione</a:t>
            </a:r>
          </a:p>
          <a:p>
            <a:pPr marL="285750" indent="-285750" fontAlgn="ctr">
              <a:buFont typeface="Arial" panose="020B0604020202020204" pitchFamily="34" charset="0"/>
              <a:buChar char="•"/>
            </a:pPr>
            <a:r>
              <a:rPr lang="it-IT" sz="2200" dirty="0"/>
              <a:t>Il </a:t>
            </a:r>
            <a:r>
              <a:rPr lang="it-IT" sz="2200" b="1" dirty="0"/>
              <a:t>drastico calo nelle prestazioni</a:t>
            </a:r>
            <a:r>
              <a:rPr lang="it-IT" sz="2200" dirty="0"/>
              <a:t> nel 2016 è dovuto alla crisi di bilancio (4 </a:t>
            </a:r>
            <a:r>
              <a:rPr lang="it-IT" sz="2200" dirty="0" err="1"/>
              <a:t>mld</a:t>
            </a:r>
            <a:r>
              <a:rPr lang="it-IT" sz="2200" dirty="0"/>
              <a:t> il deficit statale 2016)</a:t>
            </a:r>
            <a:endParaRPr lang="it-IT" sz="2200" dirty="0">
              <a:solidFill>
                <a:srgbClr val="000000"/>
              </a:solidFill>
              <a:latin typeface="Calibri (Corpo)" charset="0"/>
            </a:endParaRPr>
          </a:p>
        </p:txBody>
      </p:sp>
      <p:pic>
        <p:nvPicPr>
          <p:cNvPr id="6" name="Picture 2" descr="C:\Users\francesco\Documents\think tank\bomba nuoova.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36" name="CasellaDiTesto 35"/>
          <p:cNvSpPr txBox="1"/>
          <p:nvPr/>
        </p:nvSpPr>
        <p:spPr>
          <a:xfrm>
            <a:off x="395884" y="6525344"/>
            <a:ext cx="4252616" cy="246221"/>
          </a:xfrm>
          <a:prstGeom prst="rect">
            <a:avLst/>
          </a:prstGeom>
          <a:noFill/>
        </p:spPr>
        <p:txBody>
          <a:bodyPr wrap="square" rtlCol="0">
            <a:spAutoFit/>
          </a:bodyPr>
          <a:lstStyle/>
          <a:p>
            <a:r>
              <a:rPr lang="it-IT" sz="1000" i="1" dirty="0"/>
              <a:t>Dati:  </a:t>
            </a:r>
            <a:r>
              <a:rPr lang="it-IT" sz="1000" i="1" dirty="0">
                <a:hlinkClick r:id="rId5"/>
              </a:rPr>
              <a:t>https://pfd.alaska.gov/</a:t>
            </a:r>
            <a:endParaRPr lang="it-IT" sz="1000" i="1" dirty="0"/>
          </a:p>
        </p:txBody>
      </p:sp>
    </p:spTree>
    <p:extLst>
      <p:ext uri="{BB962C8B-B14F-4D97-AF65-F5344CB8AC3E}">
        <p14:creationId xmlns:p14="http://schemas.microsoft.com/office/powerpoint/2010/main" xmlns="" val="2373772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13</a:t>
            </a:fld>
            <a:endParaRPr lang="it-IT" dirty="0"/>
          </a:p>
        </p:txBody>
      </p:sp>
      <p:sp>
        <p:nvSpPr>
          <p:cNvPr id="5" name="Title 4"/>
          <p:cNvSpPr>
            <a:spLocks noGrp="1"/>
          </p:cNvSpPr>
          <p:nvPr>
            <p:ph type="ctrTitle"/>
          </p:nvPr>
        </p:nvSpPr>
        <p:spPr>
          <a:xfrm>
            <a:off x="719064" y="562126"/>
            <a:ext cx="8424936" cy="936103"/>
          </a:xfrm>
        </p:spPr>
        <p:txBody>
          <a:bodyPr>
            <a:noAutofit/>
          </a:bodyPr>
          <a:lstStyle/>
          <a:p>
            <a:r>
              <a:rPr lang="it-IT" sz="3000" b="1" dirty="0"/>
              <a:t>Un esperimento generoso (e interessante)</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9" name="Title 4"/>
          <p:cNvSpPr txBox="1">
            <a:spLocks/>
          </p:cNvSpPr>
          <p:nvPr/>
        </p:nvSpPr>
        <p:spPr>
          <a:xfrm>
            <a:off x="197767" y="-9292"/>
            <a:ext cx="8424936" cy="9361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b="1" dirty="0"/>
              <a:t>Finlandia:</a:t>
            </a:r>
          </a:p>
        </p:txBody>
      </p:sp>
      <p:graphicFrame>
        <p:nvGraphicFramePr>
          <p:cNvPr id="34" name="Tabella 33"/>
          <p:cNvGraphicFramePr>
            <a:graphicFrameLocks noGrp="1"/>
          </p:cNvGraphicFramePr>
          <p:nvPr>
            <p:extLst>
              <p:ext uri="{D42A27DB-BD31-4B8C-83A1-F6EECF244321}">
                <p14:modId xmlns:p14="http://schemas.microsoft.com/office/powerpoint/2010/main" xmlns="" val="3757565102"/>
              </p:ext>
            </p:extLst>
          </p:nvPr>
        </p:nvGraphicFramePr>
        <p:xfrm>
          <a:off x="395884" y="1529336"/>
          <a:ext cx="8424588" cy="4006178"/>
        </p:xfrm>
        <a:graphic>
          <a:graphicData uri="http://schemas.openxmlformats.org/drawingml/2006/table">
            <a:tbl>
              <a:tblPr>
                <a:tableStyleId>{2D5ABB26-0587-4C30-8999-92F81FD0307C}</a:tableStyleId>
              </a:tblPr>
              <a:tblGrid>
                <a:gridCol w="1600595">
                  <a:extLst>
                    <a:ext uri="{9D8B030D-6E8A-4147-A177-3AD203B41FA5}">
                      <a16:colId xmlns:a16="http://schemas.microsoft.com/office/drawing/2014/main" xmlns="" val="20000"/>
                    </a:ext>
                  </a:extLst>
                </a:gridCol>
                <a:gridCol w="6823993">
                  <a:extLst>
                    <a:ext uri="{9D8B030D-6E8A-4147-A177-3AD203B41FA5}">
                      <a16:colId xmlns:a16="http://schemas.microsoft.com/office/drawing/2014/main" xmlns="" val="20001"/>
                    </a:ext>
                  </a:extLst>
                </a:gridCol>
              </a:tblGrid>
              <a:tr h="442171">
                <a:tc>
                  <a:txBody>
                    <a:bodyPr/>
                    <a:lstStyle/>
                    <a:p>
                      <a:pPr algn="ctr" fontAlgn="ctr"/>
                      <a:r>
                        <a:rPr lang="it-IT" sz="1700" b="1" u="none" strike="noStrike" dirty="0">
                          <a:effectLst/>
                        </a:rPr>
                        <a:t> Nome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2200" b="1" u="none" strike="noStrike" dirty="0">
                          <a:effectLst/>
                        </a:rPr>
                        <a:t>Basic </a:t>
                      </a:r>
                      <a:r>
                        <a:rPr lang="it-IT" sz="2200" b="1" u="none" strike="noStrike" dirty="0" err="1">
                          <a:effectLst/>
                        </a:rPr>
                        <a:t>Income</a:t>
                      </a:r>
                      <a:r>
                        <a:rPr lang="it-IT" sz="2200" b="1" u="none" strike="noStrike" baseline="0" dirty="0">
                          <a:effectLst/>
                        </a:rPr>
                        <a:t> Experiment</a:t>
                      </a:r>
                      <a:endParaRPr lang="it-IT" sz="22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360213">
                <a:tc>
                  <a:txBody>
                    <a:bodyPr/>
                    <a:lstStyle/>
                    <a:p>
                      <a:pPr algn="ctr" fontAlgn="ctr"/>
                      <a:r>
                        <a:rPr lang="it-IT" sz="1700" b="1" u="none" strike="noStrike" dirty="0">
                          <a:effectLst/>
                        </a:rPr>
                        <a:t> Stato</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Sperimentale</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438912">
                <a:tc>
                  <a:txBody>
                    <a:bodyPr/>
                    <a:lstStyle/>
                    <a:p>
                      <a:pPr algn="ctr" fontAlgn="ctr"/>
                      <a:r>
                        <a:rPr lang="it-IT" sz="1700" b="1" u="none" strike="noStrike" dirty="0">
                          <a:effectLst/>
                        </a:rPr>
                        <a:t> Prestazioni</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1700" b="1" u="none" strike="noStrike" dirty="0">
                          <a:effectLst/>
                        </a:rPr>
                        <a:t>€</a:t>
                      </a:r>
                      <a:r>
                        <a:rPr lang="it-IT" sz="1700" u="none" strike="noStrike" dirty="0">
                          <a:effectLst/>
                        </a:rPr>
                        <a:t> </a:t>
                      </a:r>
                      <a:r>
                        <a:rPr lang="it-IT" sz="1700" b="1" u="none" strike="noStrike" dirty="0">
                          <a:effectLst/>
                        </a:rPr>
                        <a:t>560 mensili </a:t>
                      </a:r>
                      <a:r>
                        <a:rPr lang="it-IT" sz="1700" b="0" u="none" strike="noStrike" dirty="0">
                          <a:effectLst/>
                        </a:rPr>
                        <a:t>per</a:t>
                      </a:r>
                      <a:r>
                        <a:rPr lang="it-IT" sz="1700" b="0" u="none" strike="noStrike" baseline="0" dirty="0">
                          <a:effectLst/>
                        </a:rPr>
                        <a:t> ciascuno dei sorteggiati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329184">
                <a:tc>
                  <a:txBody>
                    <a:bodyPr/>
                    <a:lstStyle/>
                    <a:p>
                      <a:pPr algn="ctr" fontAlgn="ctr"/>
                      <a:r>
                        <a:rPr lang="it-IT" sz="1700" b="1" u="none" strike="noStrike" dirty="0">
                          <a:effectLst/>
                        </a:rPr>
                        <a:t> Condizionalità</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2200" b="1" u="none" strike="noStrike" dirty="0">
                          <a:effectLst/>
                        </a:rPr>
                        <a:t>NO</a:t>
                      </a:r>
                      <a:r>
                        <a:rPr lang="it-IT" sz="2000" b="0" u="none" strike="noStrike" dirty="0">
                          <a:effectLst/>
                        </a:rPr>
                        <a:t>: il</a:t>
                      </a:r>
                      <a:r>
                        <a:rPr lang="it-IT" sz="2000" b="0" u="none" strike="noStrike" baseline="0" dirty="0">
                          <a:effectLst/>
                        </a:rPr>
                        <a:t> godimento non è subordinato ad alcun comportamento</a:t>
                      </a:r>
                      <a:endParaRPr lang="it-IT" sz="22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329184">
                <a:tc>
                  <a:txBody>
                    <a:bodyPr/>
                    <a:lstStyle/>
                    <a:p>
                      <a:pPr algn="ctr" fontAlgn="ctr"/>
                      <a:r>
                        <a:rPr lang="it-IT" sz="1700" b="1" u="none" strike="noStrike" dirty="0">
                          <a:effectLst/>
                        </a:rPr>
                        <a:t> Costi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en-US" sz="1700" dirty="0"/>
                        <a:t>  </a:t>
                      </a:r>
                      <a:r>
                        <a:rPr lang="en-US" sz="2000" dirty="0"/>
                        <a:t> </a:t>
                      </a:r>
                      <a:r>
                        <a:rPr lang="it-IT" sz="2000" u="none" strike="noStrike" dirty="0">
                          <a:effectLst/>
                        </a:rPr>
                        <a:t>€</a:t>
                      </a:r>
                      <a:r>
                        <a:rPr lang="it-IT" sz="2000" u="none" strike="noStrike" baseline="0" dirty="0">
                          <a:effectLst/>
                        </a:rPr>
                        <a:t> 1,12 mln</a:t>
                      </a:r>
                      <a:endParaRPr lang="it-IT" sz="20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329184">
                <a:tc>
                  <a:txBody>
                    <a:bodyPr/>
                    <a:lstStyle/>
                    <a:p>
                      <a:pPr algn="ctr" fontAlgn="ctr"/>
                      <a:r>
                        <a:rPr lang="it-IT" sz="1700" b="1" u="none" strike="noStrike" dirty="0">
                          <a:effectLst/>
                        </a:rPr>
                        <a:t> Beneficiari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1700" b="1" u="none" strike="noStrike" dirty="0">
                          <a:effectLst/>
                        </a:rPr>
                        <a:t> </a:t>
                      </a:r>
                      <a:r>
                        <a:rPr lang="it-IT" sz="2000" b="1" u="none" strike="noStrike" dirty="0">
                          <a:effectLst/>
                        </a:rPr>
                        <a:t>2000 </a:t>
                      </a:r>
                      <a:r>
                        <a:rPr lang="it-IT" sz="2000" u="none" strike="noStrike" dirty="0">
                          <a:effectLst/>
                        </a:rPr>
                        <a:t>sorteggiati</a:t>
                      </a:r>
                      <a:r>
                        <a:rPr lang="it-IT" sz="2000" u="none" strike="noStrike" baseline="0" dirty="0">
                          <a:effectLst/>
                        </a:rPr>
                        <a:t> tra i </a:t>
                      </a:r>
                      <a:r>
                        <a:rPr lang="it-IT" sz="2000" b="1" u="none" strike="noStrike" baseline="0" dirty="0">
                          <a:effectLst/>
                        </a:rPr>
                        <a:t>cittadini disoccupati tra i 25 e i 58 anni</a:t>
                      </a:r>
                      <a:endParaRPr lang="it-IT" sz="20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1765167">
                <a:tc>
                  <a:txBody>
                    <a:bodyPr/>
                    <a:lstStyle/>
                    <a:p>
                      <a:pPr algn="ctr" fontAlgn="ctr"/>
                      <a:r>
                        <a:rPr lang="it-IT" sz="1700" b="1" u="none" strike="noStrike" dirty="0">
                          <a:effectLst/>
                        </a:rPr>
                        <a:t> Note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rtl="0" fontAlgn="ctr"/>
                      <a:endParaRPr lang="it-IT" sz="1600" b="0" i="0" u="none" strike="noStrike" dirty="0">
                        <a:solidFill>
                          <a:srgbClr val="000000"/>
                        </a:solidFill>
                        <a:effectLst/>
                        <a:latin typeface="Calibri (Corpo)"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bl>
          </a:graphicData>
        </a:graphic>
      </p:graphicFrame>
      <p:sp>
        <p:nvSpPr>
          <p:cNvPr id="35" name="CasellaDiTesto 34"/>
          <p:cNvSpPr txBox="1"/>
          <p:nvPr/>
        </p:nvSpPr>
        <p:spPr>
          <a:xfrm>
            <a:off x="2092216" y="3758184"/>
            <a:ext cx="6728256" cy="1754326"/>
          </a:xfrm>
          <a:prstGeom prst="rect">
            <a:avLst/>
          </a:prstGeom>
          <a:noFill/>
        </p:spPr>
        <p:txBody>
          <a:bodyPr wrap="square" rtlCol="0">
            <a:spAutoFit/>
          </a:bodyPr>
          <a:lstStyle/>
          <a:p>
            <a:pPr marL="342900" indent="-342900" fontAlgn="ctr">
              <a:buFont typeface="Arial" panose="020B0604020202020204" pitchFamily="34" charset="0"/>
              <a:buChar char="•"/>
            </a:pPr>
            <a:r>
              <a:rPr lang="it-IT" dirty="0"/>
              <a:t>Se il beneficiario trova lavoro, non perde il sussidio: si misura così l’impatto sulla </a:t>
            </a:r>
            <a:r>
              <a:rPr lang="it-IT" dirty="0" err="1"/>
              <a:t>partecipaz</a:t>
            </a:r>
            <a:r>
              <a:rPr lang="it-IT" dirty="0"/>
              <a:t>. al m. d. lavoro del vero </a:t>
            </a:r>
            <a:r>
              <a:rPr lang="it-IT" dirty="0" err="1"/>
              <a:t>r.d.cittadinanza</a:t>
            </a:r>
            <a:endParaRPr lang="it-IT" dirty="0"/>
          </a:p>
          <a:p>
            <a:pPr marL="342900" indent="-342900" fontAlgn="ctr">
              <a:buFont typeface="Arial" panose="020B0604020202020204" pitchFamily="34" charset="0"/>
              <a:buChar char="•"/>
            </a:pPr>
            <a:r>
              <a:rPr lang="it-IT" dirty="0"/>
              <a:t>L’idea è che, pur producendo una diminuzione dei salari, questa misura possa produrre un effetto redistributivo non distorsivo</a:t>
            </a:r>
          </a:p>
          <a:p>
            <a:pPr marL="342900" indent="-342900" fontAlgn="ctr">
              <a:buFont typeface="Arial" panose="020B0604020202020204" pitchFamily="34" charset="0"/>
              <a:buChar char="•"/>
            </a:pPr>
            <a:r>
              <a:rPr lang="it-IT" dirty="0"/>
              <a:t>Un rischio: che il fatto di «essere osservati» alteri il comportamento dei beneficiari</a:t>
            </a:r>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36" name="CasellaDiTesto 35"/>
          <p:cNvSpPr txBox="1"/>
          <p:nvPr/>
        </p:nvSpPr>
        <p:spPr>
          <a:xfrm>
            <a:off x="395884" y="6525344"/>
            <a:ext cx="4252616" cy="246221"/>
          </a:xfrm>
          <a:prstGeom prst="rect">
            <a:avLst/>
          </a:prstGeom>
          <a:noFill/>
        </p:spPr>
        <p:txBody>
          <a:bodyPr wrap="square" rtlCol="0">
            <a:spAutoFit/>
          </a:bodyPr>
          <a:lstStyle/>
          <a:p>
            <a:r>
              <a:rPr lang="it-IT" sz="1000" i="1" dirty="0"/>
              <a:t>Dati: </a:t>
            </a:r>
            <a:r>
              <a:rPr lang="it-IT" sz="1000" i="1" dirty="0">
                <a:hlinkClick r:id="rId4"/>
              </a:rPr>
              <a:t>http://www.kela.fi/web/en/basic-income-experiment-2017-2018</a:t>
            </a:r>
            <a:endParaRPr lang="it-IT" sz="1000" i="1" dirty="0"/>
          </a:p>
        </p:txBody>
      </p:sp>
      <p:pic>
        <p:nvPicPr>
          <p:cNvPr id="11" name="Immagine 10"/>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512064" y="85956"/>
            <a:ext cx="768096" cy="1332599"/>
          </a:xfrm>
          <a:prstGeom prst="rect">
            <a:avLst/>
          </a:prstGeom>
        </p:spPr>
      </p:pic>
    </p:spTree>
    <p:extLst>
      <p:ext uri="{BB962C8B-B14F-4D97-AF65-F5344CB8AC3E}">
        <p14:creationId xmlns:p14="http://schemas.microsoft.com/office/powerpoint/2010/main" xmlns="" val="2581459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14</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7" name="Title 4"/>
          <p:cNvSpPr txBox="1">
            <a:spLocks/>
          </p:cNvSpPr>
          <p:nvPr/>
        </p:nvSpPr>
        <p:spPr>
          <a:xfrm>
            <a:off x="107505" y="188640"/>
            <a:ext cx="9036496" cy="72007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3600" b="1" dirty="0"/>
              <a:t>Un questione cruciale:</a:t>
            </a:r>
          </a:p>
          <a:p>
            <a:r>
              <a:rPr lang="it-IT" sz="3000" b="1" dirty="0"/>
              <a:t>L’impatto sulla partecipazione al mercato del lavoro</a:t>
            </a:r>
          </a:p>
        </p:txBody>
      </p:sp>
      <p:sp>
        <p:nvSpPr>
          <p:cNvPr id="9" name="Rectangle 8"/>
          <p:cNvSpPr/>
          <p:nvPr/>
        </p:nvSpPr>
        <p:spPr>
          <a:xfrm>
            <a:off x="201388" y="1376834"/>
            <a:ext cx="4227355" cy="2708434"/>
          </a:xfrm>
          <a:prstGeom prst="rect">
            <a:avLst/>
          </a:prstGeom>
          <a:solidFill>
            <a:schemeClr val="accent4">
              <a:lumMod val="20000"/>
              <a:lumOff val="80000"/>
            </a:schemeClr>
          </a:solidFill>
        </p:spPr>
        <p:txBody>
          <a:bodyPr wrap="square">
            <a:spAutoFit/>
          </a:bodyPr>
          <a:lstStyle/>
          <a:p>
            <a:r>
              <a:rPr lang="it-IT" sz="2400" dirty="0"/>
              <a:t>Il </a:t>
            </a:r>
            <a:r>
              <a:rPr lang="it-IT" sz="2400" dirty="0">
                <a:solidFill>
                  <a:srgbClr val="C00000"/>
                </a:solidFill>
              </a:rPr>
              <a:t>tasso di partecipazione</a:t>
            </a:r>
            <a:r>
              <a:rPr lang="it-IT" sz="2400" dirty="0"/>
              <a:t> degli italiani in età attiva al mercato del lavoro è molto basso: </a:t>
            </a:r>
            <a:r>
              <a:rPr lang="it-IT" sz="2400" dirty="0">
                <a:solidFill>
                  <a:srgbClr val="C00000"/>
                </a:solidFill>
              </a:rPr>
              <a:t>65%.</a:t>
            </a:r>
          </a:p>
          <a:p>
            <a:pPr algn="just"/>
            <a:r>
              <a:rPr lang="it-IT" sz="2000" dirty="0">
                <a:solidFill>
                  <a:srgbClr val="C00000"/>
                </a:solidFill>
              </a:rPr>
              <a:t> </a:t>
            </a:r>
            <a:r>
              <a:rPr lang="it-IT" sz="900" dirty="0">
                <a:solidFill>
                  <a:srgbClr val="C00000"/>
                </a:solidFill>
              </a:rPr>
              <a:t/>
            </a:r>
            <a:br>
              <a:rPr lang="it-IT" sz="900" dirty="0">
                <a:solidFill>
                  <a:srgbClr val="C00000"/>
                </a:solidFill>
              </a:rPr>
            </a:br>
            <a:r>
              <a:rPr lang="it-IT" sz="200" dirty="0">
                <a:solidFill>
                  <a:srgbClr val="C00000"/>
                </a:solidFill>
              </a:rPr>
              <a:t/>
            </a:r>
            <a:br>
              <a:rPr lang="it-IT" sz="200" dirty="0">
                <a:solidFill>
                  <a:srgbClr val="C00000"/>
                </a:solidFill>
              </a:rPr>
            </a:br>
            <a:r>
              <a:rPr lang="it-IT" sz="2400" dirty="0"/>
              <a:t>Non possiamo permetterci una sua ulteriore riduzione.</a:t>
            </a:r>
          </a:p>
          <a:p>
            <a:pPr algn="just"/>
            <a:endParaRPr lang="it-IT" sz="2800" dirty="0"/>
          </a:p>
        </p:txBody>
      </p:sp>
      <p:sp>
        <p:nvSpPr>
          <p:cNvPr id="13" name="CasellaDiTesto 35"/>
          <p:cNvSpPr txBox="1"/>
          <p:nvPr/>
        </p:nvSpPr>
        <p:spPr>
          <a:xfrm>
            <a:off x="395884" y="6525344"/>
            <a:ext cx="5712308" cy="246221"/>
          </a:xfrm>
          <a:prstGeom prst="rect">
            <a:avLst/>
          </a:prstGeom>
          <a:noFill/>
        </p:spPr>
        <p:txBody>
          <a:bodyPr wrap="square" rtlCol="0">
            <a:spAutoFit/>
          </a:bodyPr>
          <a:lstStyle/>
          <a:p>
            <a:r>
              <a:rPr lang="it-IT" sz="1000" i="1" dirty="0"/>
              <a:t>Dati:  Eurostat, lfsi_act_a, </a:t>
            </a:r>
            <a:r>
              <a:rPr lang="it-IT" sz="1000" dirty="0">
                <a:hlinkClick r:id="rId4"/>
              </a:rPr>
              <a:t>http://appsso.eurostat.ec.europa.eu/nui/submitViewTableAction.do</a:t>
            </a:r>
            <a:r>
              <a:rPr lang="it-IT" sz="1000" dirty="0"/>
              <a:t> </a:t>
            </a:r>
            <a:endParaRPr lang="it-IT" sz="1000" i="1" dirty="0"/>
          </a:p>
        </p:txBody>
      </p:sp>
      <p:graphicFrame>
        <p:nvGraphicFramePr>
          <p:cNvPr id="14" name="Chart 13"/>
          <p:cNvGraphicFramePr>
            <a:graphicFrameLocks/>
          </p:cNvGraphicFramePr>
          <p:nvPr>
            <p:extLst/>
          </p:nvPr>
        </p:nvGraphicFramePr>
        <p:xfrm>
          <a:off x="4572001" y="1234440"/>
          <a:ext cx="4248472" cy="2633472"/>
        </p:xfrm>
        <a:graphic>
          <a:graphicData uri="http://schemas.openxmlformats.org/drawingml/2006/chart">
            <c:chart xmlns:c="http://schemas.openxmlformats.org/drawingml/2006/chart" xmlns:r="http://schemas.openxmlformats.org/officeDocument/2006/relationships" r:id="rId5"/>
          </a:graphicData>
        </a:graphic>
      </p:graphicFrame>
      <p:sp>
        <p:nvSpPr>
          <p:cNvPr id="15" name="Rectangle 14"/>
          <p:cNvSpPr/>
          <p:nvPr/>
        </p:nvSpPr>
        <p:spPr>
          <a:xfrm>
            <a:off x="201387" y="4855464"/>
            <a:ext cx="8869461" cy="1046440"/>
          </a:xfrm>
          <a:prstGeom prst="rect">
            <a:avLst/>
          </a:prstGeom>
          <a:solidFill>
            <a:schemeClr val="accent2">
              <a:lumMod val="20000"/>
              <a:lumOff val="80000"/>
            </a:schemeClr>
          </a:solidFill>
        </p:spPr>
        <p:txBody>
          <a:bodyPr wrap="square">
            <a:spAutoFit/>
          </a:bodyPr>
          <a:lstStyle/>
          <a:p>
            <a:r>
              <a:rPr lang="it-IT" sz="2200" dirty="0"/>
              <a:t>Ma la condizionalità effettiva del sostegno del reddito implica la disponibilità di un </a:t>
            </a:r>
            <a:r>
              <a:rPr lang="it-IT" sz="2200" i="1" dirty="0">
                <a:solidFill>
                  <a:srgbClr val="C00000"/>
                </a:solidFill>
              </a:rPr>
              <a:t>know-how</a:t>
            </a:r>
            <a:r>
              <a:rPr lang="it-IT" sz="2200" dirty="0">
                <a:solidFill>
                  <a:srgbClr val="C00000"/>
                </a:solidFill>
              </a:rPr>
              <a:t> sofisticato </a:t>
            </a:r>
            <a:r>
              <a:rPr lang="it-IT" sz="2200" dirty="0"/>
              <a:t>e di una </a:t>
            </a:r>
            <a:r>
              <a:rPr lang="it-IT" sz="2200" dirty="0">
                <a:solidFill>
                  <a:srgbClr val="C00000"/>
                </a:solidFill>
              </a:rPr>
              <a:t>rete capillare di servizi</a:t>
            </a:r>
            <a:r>
              <a:rPr lang="it-IT" sz="2200" dirty="0"/>
              <a:t> efficienti</a:t>
            </a:r>
            <a:br>
              <a:rPr lang="it-IT" sz="2200" dirty="0"/>
            </a:br>
            <a:r>
              <a:rPr lang="it-IT" dirty="0"/>
              <a:t>(quelli che il governo sta cercando di attivare nell’ambito del Jobs Act, ma ancora non ci sono)</a:t>
            </a:r>
          </a:p>
        </p:txBody>
      </p:sp>
      <p:sp>
        <p:nvSpPr>
          <p:cNvPr id="16" name="Rectangle 15"/>
          <p:cNvSpPr/>
          <p:nvPr/>
        </p:nvSpPr>
        <p:spPr>
          <a:xfrm>
            <a:off x="215215" y="3977640"/>
            <a:ext cx="8637592" cy="738664"/>
          </a:xfrm>
          <a:prstGeom prst="rect">
            <a:avLst/>
          </a:prstGeom>
          <a:solidFill>
            <a:schemeClr val="accent3">
              <a:lumMod val="40000"/>
              <a:lumOff val="60000"/>
            </a:schemeClr>
          </a:solidFill>
        </p:spPr>
        <p:txBody>
          <a:bodyPr wrap="square">
            <a:spAutoFit/>
          </a:bodyPr>
          <a:lstStyle/>
          <a:p>
            <a:r>
              <a:rPr lang="it-IT" sz="2100" dirty="0"/>
              <a:t>Il solo modo per evitare un effetto depressivo su questo tasso di </a:t>
            </a:r>
            <a:r>
              <a:rPr lang="it-IT" sz="2100" dirty="0" err="1"/>
              <a:t>partecipaz</a:t>
            </a:r>
            <a:r>
              <a:rPr lang="it-IT" sz="2100" dirty="0"/>
              <a:t>. al m.d.l. è oggi applicare una </a:t>
            </a:r>
            <a:r>
              <a:rPr lang="it-IT" sz="2100" dirty="0">
                <a:solidFill>
                  <a:srgbClr val="C00000"/>
                </a:solidFill>
              </a:rPr>
              <a:t>effettiva condizionalità </a:t>
            </a:r>
            <a:r>
              <a:rPr lang="it-IT" sz="2100" dirty="0"/>
              <a:t>del sostegno del reddito </a:t>
            </a:r>
          </a:p>
        </p:txBody>
      </p:sp>
    </p:spTree>
    <p:extLst>
      <p:ext uri="{BB962C8B-B14F-4D97-AF65-F5344CB8AC3E}">
        <p14:creationId xmlns:p14="http://schemas.microsoft.com/office/powerpoint/2010/main" xmlns="" val="3636954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15</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292608" y="466344"/>
            <a:ext cx="8668511" cy="5266944"/>
          </a:xfrm>
        </p:spPr>
        <p:txBody>
          <a:bodyPr>
            <a:noAutofit/>
          </a:bodyPr>
          <a:lstStyle/>
          <a:p>
            <a:pPr algn="l"/>
            <a:r>
              <a:rPr lang="it-IT" sz="2800" dirty="0"/>
              <a:t>Il </a:t>
            </a:r>
            <a:r>
              <a:rPr lang="it-IT" sz="2800" b="1" dirty="0"/>
              <a:t>M5S</a:t>
            </a:r>
            <a:r>
              <a:rPr lang="it-IT" sz="2800" dirty="0"/>
              <a:t>, avvertito di questa questione</a:t>
            </a:r>
            <a:br>
              <a:rPr lang="it-IT" sz="2800" dirty="0"/>
            </a:br>
            <a:r>
              <a:rPr lang="it-IT" sz="2800" dirty="0"/>
              <a:t>cruciale nel dibattito parlamentare,</a:t>
            </a:r>
            <a:br>
              <a:rPr lang="it-IT" sz="2800" dirty="0"/>
            </a:br>
            <a:r>
              <a:rPr lang="it-IT" sz="2800" dirty="0"/>
              <a:t>introduce nel proprio progetto (</a:t>
            </a:r>
            <a:r>
              <a:rPr lang="it-IT" sz="2800" dirty="0" err="1"/>
              <a:t>d.d.l.</a:t>
            </a:r>
            <a:r>
              <a:rPr lang="it-IT" sz="2800" dirty="0"/>
              <a:t/>
            </a:r>
            <a:br>
              <a:rPr lang="it-IT" sz="2800" dirty="0"/>
            </a:br>
            <a:r>
              <a:rPr lang="it-IT" sz="2800" dirty="0" err="1"/>
              <a:t>Catalfo</a:t>
            </a:r>
            <a:r>
              <a:rPr lang="it-IT" sz="2800" dirty="0"/>
              <a:t> n. 1148) </a:t>
            </a:r>
            <a:r>
              <a:rPr lang="it-IT" sz="2800" b="1" dirty="0"/>
              <a:t>un blando principio</a:t>
            </a:r>
            <a:br>
              <a:rPr lang="it-IT" sz="2800" b="1" dirty="0"/>
            </a:br>
            <a:r>
              <a:rPr lang="it-IT" sz="2800" b="1" dirty="0"/>
              <a:t>di condizionalità</a:t>
            </a:r>
            <a:r>
              <a:rPr lang="it-IT" sz="2800" dirty="0"/>
              <a:t>, affidando la gestione</a:t>
            </a:r>
            <a:br>
              <a:rPr lang="it-IT" sz="2800" dirty="0"/>
            </a:br>
            <a:r>
              <a:rPr lang="it-IT" sz="2800" dirty="0"/>
              <a:t>della misura ai Centri per l’Impiego che oggi non ne sono assolutamente in grado </a:t>
            </a:r>
            <a:r>
              <a:rPr lang="it-IT" sz="2400" dirty="0"/>
              <a:t>(art. 5) </a:t>
            </a:r>
            <a:r>
              <a:rPr lang="it-IT" sz="2800" dirty="0"/>
              <a:t>e prevedendo per i beneficiari un </a:t>
            </a:r>
            <a:r>
              <a:rPr lang="it-IT" sz="2800" dirty="0">
                <a:solidFill>
                  <a:srgbClr val="C00000"/>
                </a:solidFill>
              </a:rPr>
              <a:t>obbligo di attivarsi molto lasco</a:t>
            </a:r>
            <a:r>
              <a:rPr lang="it-IT" sz="2800" dirty="0"/>
              <a:t> </a:t>
            </a:r>
            <a:r>
              <a:rPr lang="it-IT" sz="2400" dirty="0"/>
              <a:t>(i tre rifiuti: art. 12 lett. </a:t>
            </a:r>
            <a:r>
              <a:rPr lang="it-IT" sz="2400" i="1" dirty="0"/>
              <a:t>b</a:t>
            </a:r>
            <a:r>
              <a:rPr lang="it-IT" sz="2400" dirty="0"/>
              <a:t>)</a:t>
            </a:r>
            <a:r>
              <a:rPr lang="it-IT" sz="3200" dirty="0"/>
              <a:t> </a:t>
            </a:r>
            <a:r>
              <a:rPr lang="it-IT" sz="2800" dirty="0"/>
              <a:t>e di rendersi disponibili per eventuali iniziative di </a:t>
            </a:r>
            <a:r>
              <a:rPr lang="it-IT" sz="2800" dirty="0">
                <a:solidFill>
                  <a:srgbClr val="C00000"/>
                </a:solidFill>
              </a:rPr>
              <a:t>lavori socialmente utili</a:t>
            </a:r>
            <a:br>
              <a:rPr lang="it-IT" sz="2800" dirty="0">
                <a:solidFill>
                  <a:srgbClr val="C00000"/>
                </a:solidFill>
              </a:rPr>
            </a:br>
            <a:r>
              <a:rPr lang="it-IT" sz="400" dirty="0"/>
              <a:t/>
            </a:r>
            <a:br>
              <a:rPr lang="it-IT" sz="400" dirty="0"/>
            </a:br>
            <a:r>
              <a:rPr lang="it-IT" sz="2800" dirty="0"/>
              <a:t>In realtà il M5S mette in sordina questa condizionalità</a:t>
            </a:r>
            <a:br>
              <a:rPr lang="it-IT" sz="2800" dirty="0"/>
            </a:br>
            <a:r>
              <a:rPr lang="it-IT" sz="2800" dirty="0"/>
              <a:t>(ben sapendo che </a:t>
            </a:r>
            <a:r>
              <a:rPr lang="it-IT" sz="2800" i="1" dirty="0"/>
              <a:t>know-how</a:t>
            </a:r>
            <a:r>
              <a:rPr lang="it-IT" sz="2800" dirty="0"/>
              <a:t> e servizi non ci sono ancora)</a:t>
            </a:r>
            <a:br>
              <a:rPr lang="it-IT" sz="2800" dirty="0"/>
            </a:br>
            <a:r>
              <a:rPr lang="it-IT" sz="2800" dirty="0"/>
              <a:t>e </a:t>
            </a:r>
            <a:r>
              <a:rPr lang="it-IT" sz="2800" dirty="0">
                <a:solidFill>
                  <a:srgbClr val="C00000"/>
                </a:solidFill>
              </a:rPr>
              <a:t>continua a parlare di </a:t>
            </a:r>
            <a:r>
              <a:rPr lang="it-IT" sz="2800" b="1" dirty="0">
                <a:solidFill>
                  <a:srgbClr val="C00000"/>
                </a:solidFill>
              </a:rPr>
              <a:t>reddito di cittadinanza</a:t>
            </a:r>
            <a:endParaRPr lang="it-IT" sz="2700" i="1" dirty="0"/>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pic>
        <p:nvPicPr>
          <p:cNvPr id="9" name="Segnaposto contenuto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157229" y="27432"/>
            <a:ext cx="3023347" cy="2084832"/>
          </a:xfrm>
          <a:prstGeom prst="rect">
            <a:avLst/>
          </a:prstGeom>
        </p:spPr>
      </p:pic>
    </p:spTree>
    <p:extLst>
      <p:ext uri="{BB962C8B-B14F-4D97-AF65-F5344CB8AC3E}">
        <p14:creationId xmlns:p14="http://schemas.microsoft.com/office/powerpoint/2010/main" xmlns="" val="1081905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16</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292608" y="356616"/>
            <a:ext cx="8668511" cy="5266944"/>
          </a:xfrm>
        </p:spPr>
        <p:txBody>
          <a:bodyPr>
            <a:noAutofit/>
          </a:bodyPr>
          <a:lstStyle/>
          <a:p>
            <a:r>
              <a:rPr lang="it-IT" sz="3600" dirty="0"/>
              <a:t>Le due gravi criticità del progetto del M5S:</a:t>
            </a:r>
            <a:br>
              <a:rPr lang="it-IT" sz="3600" dirty="0"/>
            </a:br>
            <a:r>
              <a:rPr lang="it-IT" sz="1200" dirty="0"/>
              <a:t/>
            </a:r>
            <a:br>
              <a:rPr lang="it-IT" sz="1200" dirty="0"/>
            </a:br>
            <a:r>
              <a:rPr lang="it-IT" sz="3600" b="1" dirty="0">
                <a:solidFill>
                  <a:srgbClr val="C00000"/>
                </a:solidFill>
              </a:rPr>
              <a:t>A) l’impatto sul tasso di attività</a:t>
            </a:r>
            <a:r>
              <a:rPr lang="it-IT" sz="3600" dirty="0">
                <a:solidFill>
                  <a:srgbClr val="C00000"/>
                </a:solidFill>
              </a:rPr>
              <a:t/>
            </a:r>
            <a:br>
              <a:rPr lang="it-IT" sz="3600" dirty="0">
                <a:solidFill>
                  <a:srgbClr val="C00000"/>
                </a:solidFill>
              </a:rPr>
            </a:br>
            <a:r>
              <a:rPr lang="it-IT" sz="3600" dirty="0">
                <a:solidFill>
                  <a:srgbClr val="C00000"/>
                </a:solidFill>
              </a:rPr>
              <a:t>     </a:t>
            </a:r>
            <a:r>
              <a:rPr lang="it-IT" sz="3600" dirty="0"/>
              <a:t>nel mercato del lavoro</a:t>
            </a:r>
            <a:br>
              <a:rPr lang="it-IT" sz="3600" dirty="0"/>
            </a:br>
            <a:r>
              <a:rPr lang="it-IT" sz="3600" dirty="0"/>
              <a:t>     (soprattutto nel Mezzogiorno)</a:t>
            </a:r>
            <a:br>
              <a:rPr lang="it-IT" sz="3600" dirty="0"/>
            </a:br>
            <a:r>
              <a:rPr lang="it-IT" sz="1200" dirty="0"/>
              <a:t/>
            </a:r>
            <a:br>
              <a:rPr lang="it-IT" sz="1200" dirty="0"/>
            </a:br>
            <a:r>
              <a:rPr lang="it-IT" sz="1200" dirty="0"/>
              <a:t/>
            </a:r>
            <a:br>
              <a:rPr lang="it-IT" sz="1200" dirty="0"/>
            </a:br>
            <a:r>
              <a:rPr lang="it-IT" sz="3600" b="1" dirty="0">
                <a:solidFill>
                  <a:srgbClr val="C00000"/>
                </a:solidFill>
              </a:rPr>
              <a:t>B)</a:t>
            </a:r>
            <a:r>
              <a:rPr lang="it-IT" sz="3600" b="1" dirty="0"/>
              <a:t> </a:t>
            </a:r>
            <a:r>
              <a:rPr lang="it-IT" sz="3600" b="1" dirty="0">
                <a:solidFill>
                  <a:srgbClr val="C00000"/>
                </a:solidFill>
              </a:rPr>
              <a:t>il costo</a:t>
            </a:r>
            <a:r>
              <a:rPr lang="it-IT" sz="3600" dirty="0"/>
              <a:t/>
            </a:r>
            <a:br>
              <a:rPr lang="it-IT" sz="3600" dirty="0"/>
            </a:br>
            <a:r>
              <a:rPr lang="it-IT" sz="3600" dirty="0"/>
              <a:t>le proposte di copertura sono incongrue</a:t>
            </a:r>
            <a:br>
              <a:rPr lang="it-IT" sz="3600" dirty="0"/>
            </a:br>
            <a:r>
              <a:rPr lang="it-IT" sz="3600" b="1" dirty="0"/>
              <a:t>non è prevista alcuna ristrutturazione</a:t>
            </a:r>
            <a:br>
              <a:rPr lang="it-IT" sz="3600" b="1" dirty="0"/>
            </a:br>
            <a:r>
              <a:rPr lang="it-IT" sz="3600" b="1" dirty="0"/>
              <a:t>delle altre erogazioni sociali</a:t>
            </a:r>
            <a:endParaRPr lang="it-IT" sz="3600" b="1" i="1" dirty="0"/>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pic>
        <p:nvPicPr>
          <p:cNvPr id="7" name="Segnaposto contenuto 3"/>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 y="1892808"/>
            <a:ext cx="1865374" cy="1865376"/>
          </a:xfrm>
          <a:prstGeom prst="rect">
            <a:avLst/>
          </a:prstGeom>
        </p:spPr>
      </p:pic>
    </p:spTree>
    <p:extLst>
      <p:ext uri="{BB962C8B-B14F-4D97-AF65-F5344CB8AC3E}">
        <p14:creationId xmlns:p14="http://schemas.microsoft.com/office/powerpoint/2010/main" xmlns="" val="1273493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56660" y="466344"/>
            <a:ext cx="6400172" cy="639762"/>
          </a:xfrm>
        </p:spPr>
        <p:txBody>
          <a:bodyPr>
            <a:noAutofit/>
          </a:bodyPr>
          <a:lstStyle/>
          <a:p>
            <a:pPr algn="r"/>
            <a:r>
              <a:rPr lang="it-IT" sz="3500" dirty="0"/>
              <a:t>Coperture indicate dal M5S</a:t>
            </a:r>
          </a:p>
        </p:txBody>
      </p:sp>
      <p:sp>
        <p:nvSpPr>
          <p:cNvPr id="4" name="Segnaposto contenuto 3"/>
          <p:cNvSpPr>
            <a:spLocks noGrp="1"/>
          </p:cNvSpPr>
          <p:nvPr>
            <p:ph sz="half" idx="2"/>
          </p:nvPr>
        </p:nvSpPr>
        <p:spPr>
          <a:xfrm>
            <a:off x="457200" y="1453896"/>
            <a:ext cx="7626096" cy="5404104"/>
          </a:xfrm>
        </p:spPr>
        <p:txBody>
          <a:bodyPr>
            <a:noAutofit/>
          </a:bodyPr>
          <a:lstStyle/>
          <a:p>
            <a:pPr>
              <a:tabLst>
                <a:tab pos="4751388" algn="l"/>
              </a:tabLst>
            </a:pPr>
            <a:r>
              <a:rPr lang="it-IT" sz="2200" dirty="0"/>
              <a:t>Riduzione detrazioni </a:t>
            </a:r>
            <a:r>
              <a:rPr lang="it-IT" sz="2200" dirty="0" err="1"/>
              <a:t>IRPeF</a:t>
            </a:r>
            <a:r>
              <a:rPr lang="it-IT" sz="2200" dirty="0"/>
              <a:t>	      </a:t>
            </a:r>
            <a:r>
              <a:rPr lang="it-IT" sz="2200" b="1" dirty="0" err="1"/>
              <a:t>mld</a:t>
            </a:r>
            <a:r>
              <a:rPr lang="it-IT" sz="2200" b="1" dirty="0"/>
              <a:t> 5,3</a:t>
            </a:r>
            <a:r>
              <a:rPr lang="it-IT" sz="2200" dirty="0"/>
              <a:t>	</a:t>
            </a:r>
            <a:r>
              <a:rPr lang="it-IT" sz="2200" dirty="0">
                <a:solidFill>
                  <a:srgbClr val="FF0000"/>
                </a:solidFill>
              </a:rPr>
              <a:t>→        </a:t>
            </a:r>
            <a:r>
              <a:rPr lang="it-IT" sz="2200" b="1" dirty="0">
                <a:solidFill>
                  <a:srgbClr val="FF0000"/>
                </a:solidFill>
              </a:rPr>
              <a:t>2</a:t>
            </a:r>
          </a:p>
          <a:p>
            <a:r>
              <a:rPr lang="it-IT" sz="2200" dirty="0"/>
              <a:t>Divieti di cumulo </a:t>
            </a:r>
            <a:r>
              <a:rPr lang="it-IT" sz="2200" dirty="0" err="1"/>
              <a:t>pens</a:t>
            </a:r>
            <a:r>
              <a:rPr lang="it-IT" sz="2200" dirty="0"/>
              <a:t>., </a:t>
            </a:r>
            <a:r>
              <a:rPr lang="it-IT" sz="2200" dirty="0" err="1"/>
              <a:t>redd</a:t>
            </a:r>
            <a:r>
              <a:rPr lang="it-IT" sz="2200" dirty="0"/>
              <a:t>. </a:t>
            </a:r>
            <a:r>
              <a:rPr lang="it-IT" sz="2200" dirty="0" err="1"/>
              <a:t>auton</a:t>
            </a:r>
            <a:r>
              <a:rPr lang="it-IT" sz="2200" dirty="0"/>
              <a:t>. e </a:t>
            </a:r>
            <a:r>
              <a:rPr lang="it-IT" sz="2200" dirty="0" err="1"/>
              <a:t>dip</a:t>
            </a:r>
            <a:r>
              <a:rPr lang="it-IT" sz="2200" dirty="0"/>
              <a:t>.</a:t>
            </a:r>
          </a:p>
          <a:p>
            <a:pPr marL="0" indent="0">
              <a:buNone/>
            </a:pPr>
            <a:r>
              <a:rPr lang="it-IT" sz="2200" dirty="0"/>
              <a:t>      taglio organi </a:t>
            </a:r>
            <a:r>
              <a:rPr lang="it-IT" sz="2200" dirty="0" err="1"/>
              <a:t>costituz</a:t>
            </a:r>
            <a:r>
              <a:rPr lang="it-IT" sz="2200" dirty="0"/>
              <a:t>. e </a:t>
            </a:r>
            <a:r>
              <a:rPr lang="it-IT" sz="2200" dirty="0" err="1"/>
              <a:t>divid</a:t>
            </a:r>
            <a:r>
              <a:rPr lang="it-IT" sz="2200" dirty="0"/>
              <a:t> </a:t>
            </a:r>
            <a:r>
              <a:rPr lang="it-IT" sz="2200" dirty="0" err="1"/>
              <a:t>Bankitalia</a:t>
            </a:r>
            <a:r>
              <a:rPr lang="it-IT" sz="2200" dirty="0"/>
              <a:t>      </a:t>
            </a:r>
            <a:r>
              <a:rPr lang="it-IT" sz="2200" b="1" dirty="0" err="1"/>
              <a:t>mld</a:t>
            </a:r>
            <a:r>
              <a:rPr lang="it-IT" sz="2200" b="1" dirty="0"/>
              <a:t> 5</a:t>
            </a:r>
            <a:r>
              <a:rPr lang="it-IT" sz="2200" dirty="0"/>
              <a:t> 	 </a:t>
            </a:r>
            <a:r>
              <a:rPr lang="it-IT" sz="2200" dirty="0">
                <a:solidFill>
                  <a:srgbClr val="FF0000"/>
                </a:solidFill>
              </a:rPr>
              <a:t>→       </a:t>
            </a:r>
            <a:r>
              <a:rPr lang="it-IT" sz="2200" b="1" dirty="0">
                <a:solidFill>
                  <a:srgbClr val="FF0000"/>
                </a:solidFill>
              </a:rPr>
              <a:t>2</a:t>
            </a:r>
          </a:p>
          <a:p>
            <a:r>
              <a:rPr lang="it-IT" sz="2200" dirty="0"/>
              <a:t>Centralizzazione degli acquisti	        </a:t>
            </a:r>
            <a:r>
              <a:rPr lang="it-IT" sz="2200" b="1" dirty="0" err="1"/>
              <a:t>mld</a:t>
            </a:r>
            <a:r>
              <a:rPr lang="it-IT" sz="2200" b="1" dirty="0"/>
              <a:t> 2,5</a:t>
            </a:r>
            <a:r>
              <a:rPr lang="it-IT" sz="2200" dirty="0"/>
              <a:t>	 </a:t>
            </a:r>
            <a:r>
              <a:rPr lang="it-IT" sz="2200" dirty="0">
                <a:solidFill>
                  <a:srgbClr val="FF0000"/>
                </a:solidFill>
              </a:rPr>
              <a:t>→       </a:t>
            </a:r>
            <a:r>
              <a:rPr lang="it-IT" sz="2200" b="1" dirty="0">
                <a:solidFill>
                  <a:srgbClr val="FF0000"/>
                </a:solidFill>
              </a:rPr>
              <a:t>4</a:t>
            </a:r>
          </a:p>
          <a:p>
            <a:r>
              <a:rPr lang="it-IT" sz="2200" dirty="0"/>
              <a:t>Tassazione banche e assicurazioni               </a:t>
            </a:r>
            <a:r>
              <a:rPr lang="it-IT" sz="2200" b="1" dirty="0" err="1"/>
              <a:t>mld</a:t>
            </a:r>
            <a:r>
              <a:rPr lang="it-IT" sz="2200" b="1" dirty="0"/>
              <a:t>   2</a:t>
            </a:r>
            <a:r>
              <a:rPr lang="it-IT" sz="2200" dirty="0"/>
              <a:t>	 </a:t>
            </a:r>
            <a:r>
              <a:rPr lang="it-IT" sz="2200" dirty="0">
                <a:solidFill>
                  <a:srgbClr val="FF0000"/>
                </a:solidFill>
              </a:rPr>
              <a:t>→       </a:t>
            </a:r>
            <a:r>
              <a:rPr lang="it-IT" sz="2200" b="1" dirty="0">
                <a:solidFill>
                  <a:srgbClr val="FF0000"/>
                </a:solidFill>
              </a:rPr>
              <a:t>1</a:t>
            </a:r>
          </a:p>
          <a:p>
            <a:r>
              <a:rPr lang="it-IT" sz="2200" dirty="0"/>
              <a:t>Tassazione delle trivellazioni 	    	        </a:t>
            </a:r>
            <a:r>
              <a:rPr lang="it-IT" sz="2200" b="1" dirty="0" err="1"/>
              <a:t>mld</a:t>
            </a:r>
            <a:r>
              <a:rPr lang="it-IT" sz="2200" b="1" dirty="0"/>
              <a:t> 1,5</a:t>
            </a:r>
            <a:r>
              <a:rPr lang="it-IT" sz="2200" dirty="0"/>
              <a:t>	 </a:t>
            </a:r>
            <a:r>
              <a:rPr lang="it-IT" sz="2200" dirty="0">
                <a:solidFill>
                  <a:srgbClr val="FF0000"/>
                </a:solidFill>
              </a:rPr>
              <a:t>→       </a:t>
            </a:r>
            <a:r>
              <a:rPr lang="it-IT" sz="2200" b="1" dirty="0">
                <a:solidFill>
                  <a:srgbClr val="FF0000"/>
                </a:solidFill>
              </a:rPr>
              <a:t>1</a:t>
            </a:r>
          </a:p>
          <a:p>
            <a:r>
              <a:rPr lang="it-IT" sz="2200" dirty="0"/>
              <a:t>Tassazione del gioco d’azzardo	        </a:t>
            </a:r>
            <a:r>
              <a:rPr lang="it-IT" sz="2200" b="1" dirty="0" err="1"/>
              <a:t>mld</a:t>
            </a:r>
            <a:r>
              <a:rPr lang="it-IT" sz="2200" b="1" dirty="0"/>
              <a:t>   1</a:t>
            </a:r>
            <a:r>
              <a:rPr lang="it-IT" sz="2200" dirty="0"/>
              <a:t>	 </a:t>
            </a:r>
            <a:r>
              <a:rPr lang="it-IT" sz="2200" dirty="0">
                <a:solidFill>
                  <a:srgbClr val="FF0000"/>
                </a:solidFill>
              </a:rPr>
              <a:t>→       </a:t>
            </a:r>
            <a:r>
              <a:rPr lang="it-IT" sz="2200" b="1" dirty="0">
                <a:solidFill>
                  <a:srgbClr val="FF0000"/>
                </a:solidFill>
              </a:rPr>
              <a:t>1</a:t>
            </a:r>
            <a:r>
              <a:rPr lang="it-IT" sz="2200" dirty="0"/>
              <a:t> </a:t>
            </a:r>
          </a:p>
          <a:p>
            <a:r>
              <a:rPr lang="it-IT" sz="2200" dirty="0" smtClean="0"/>
              <a:t>Fondo </a:t>
            </a:r>
            <a:r>
              <a:rPr lang="it-IT" sz="2200" dirty="0"/>
              <a:t>per il sostegno alla povertà	        </a:t>
            </a:r>
            <a:r>
              <a:rPr lang="it-IT" sz="2200" b="1" dirty="0" err="1"/>
              <a:t>mld</a:t>
            </a:r>
            <a:r>
              <a:rPr lang="it-IT" sz="2200" b="1" dirty="0"/>
              <a:t> 1,5</a:t>
            </a:r>
            <a:r>
              <a:rPr lang="it-IT" sz="2200" dirty="0"/>
              <a:t> 	 </a:t>
            </a:r>
            <a:r>
              <a:rPr lang="it-IT" sz="2200" dirty="0">
                <a:solidFill>
                  <a:srgbClr val="FF0000"/>
                </a:solidFill>
              </a:rPr>
              <a:t>→     </a:t>
            </a:r>
            <a:r>
              <a:rPr lang="it-IT" sz="2200" b="1" dirty="0">
                <a:solidFill>
                  <a:srgbClr val="FF0000"/>
                </a:solidFill>
              </a:rPr>
              <a:t> </a:t>
            </a:r>
            <a:r>
              <a:rPr lang="it-IT" sz="2200" b="1" dirty="0" smtClean="0">
                <a:solidFill>
                  <a:srgbClr val="FF0000"/>
                </a:solidFill>
              </a:rPr>
              <a:t> 7</a:t>
            </a:r>
            <a:endParaRPr lang="it-IT" sz="2200" b="1" dirty="0">
              <a:solidFill>
                <a:srgbClr val="FF0000"/>
              </a:solidFill>
            </a:endParaRPr>
          </a:p>
          <a:p>
            <a:r>
              <a:rPr lang="it-IT" sz="2200" dirty="0" smtClean="0"/>
              <a:t>Riduzione </a:t>
            </a:r>
            <a:r>
              <a:rPr lang="it-IT" sz="2200" dirty="0"/>
              <a:t>indennità parlamentari	        </a:t>
            </a:r>
            <a:r>
              <a:rPr lang="it-IT" sz="2200" b="1" dirty="0" err="1"/>
              <a:t>mld</a:t>
            </a:r>
            <a:r>
              <a:rPr lang="it-IT" sz="2200" b="1" dirty="0"/>
              <a:t> 0,6</a:t>
            </a:r>
            <a:r>
              <a:rPr lang="it-IT" sz="2200" dirty="0"/>
              <a:t>	 </a:t>
            </a:r>
            <a:r>
              <a:rPr lang="it-IT" sz="2200" dirty="0">
                <a:solidFill>
                  <a:srgbClr val="FF0000"/>
                </a:solidFill>
              </a:rPr>
              <a:t>→       </a:t>
            </a:r>
            <a:r>
              <a:rPr lang="it-IT" sz="2200" b="1" dirty="0">
                <a:solidFill>
                  <a:srgbClr val="FF0000"/>
                </a:solidFill>
              </a:rPr>
              <a:t>6</a:t>
            </a:r>
          </a:p>
          <a:p>
            <a:r>
              <a:rPr lang="it-IT" sz="2200" dirty="0"/>
              <a:t>Soppressione enti inutili		        </a:t>
            </a:r>
            <a:r>
              <a:rPr lang="it-IT" sz="2200" b="1" dirty="0" err="1"/>
              <a:t>mld</a:t>
            </a:r>
            <a:r>
              <a:rPr lang="it-IT" sz="2200" b="1" dirty="0"/>
              <a:t> 0,5</a:t>
            </a:r>
            <a:r>
              <a:rPr lang="it-IT" sz="2200" dirty="0"/>
              <a:t>	 </a:t>
            </a:r>
            <a:r>
              <a:rPr lang="it-IT" sz="2200" dirty="0">
                <a:solidFill>
                  <a:srgbClr val="FF0000"/>
                </a:solidFill>
              </a:rPr>
              <a:t>→       </a:t>
            </a:r>
            <a:r>
              <a:rPr lang="it-IT" sz="2200" b="1" dirty="0">
                <a:solidFill>
                  <a:srgbClr val="FF0000"/>
                </a:solidFill>
              </a:rPr>
              <a:t>7</a:t>
            </a:r>
            <a:r>
              <a:rPr lang="it-IT" sz="2200" dirty="0"/>
              <a:t> </a:t>
            </a:r>
          </a:p>
          <a:p>
            <a:r>
              <a:rPr lang="it-IT" sz="2200" dirty="0"/>
              <a:t>Taglio auto blu 			        </a:t>
            </a:r>
            <a:r>
              <a:rPr lang="it-IT" sz="2200" b="1" dirty="0" err="1"/>
              <a:t>mld</a:t>
            </a:r>
            <a:r>
              <a:rPr lang="it-IT" sz="2200" b="1" dirty="0"/>
              <a:t> 0,4</a:t>
            </a:r>
            <a:r>
              <a:rPr lang="it-IT" sz="2200" dirty="0"/>
              <a:t>	 </a:t>
            </a:r>
            <a:r>
              <a:rPr lang="it-IT" sz="2200" dirty="0">
                <a:solidFill>
                  <a:srgbClr val="FF0000"/>
                </a:solidFill>
              </a:rPr>
              <a:t>→       </a:t>
            </a:r>
            <a:r>
              <a:rPr lang="it-IT" sz="2200" b="1" dirty="0">
                <a:solidFill>
                  <a:srgbClr val="FF0000"/>
                </a:solidFill>
              </a:rPr>
              <a:t>5</a:t>
            </a:r>
            <a:r>
              <a:rPr lang="it-IT" sz="2200" dirty="0"/>
              <a:t> </a:t>
            </a:r>
          </a:p>
          <a:p>
            <a:r>
              <a:rPr lang="it-IT" sz="2200" dirty="0"/>
              <a:t> Taglio finanziamento ai partiti	        </a:t>
            </a:r>
            <a:r>
              <a:rPr lang="it-IT" sz="2200" b="1" dirty="0" err="1"/>
              <a:t>mld</a:t>
            </a:r>
            <a:r>
              <a:rPr lang="it-IT" sz="2200" b="1" dirty="0"/>
              <a:t> 0,02</a:t>
            </a:r>
            <a:r>
              <a:rPr lang="it-IT" sz="2200" dirty="0"/>
              <a:t>	 </a:t>
            </a:r>
            <a:r>
              <a:rPr lang="it-IT" sz="2200" dirty="0">
                <a:solidFill>
                  <a:srgbClr val="FF0000"/>
                </a:solidFill>
              </a:rPr>
              <a:t>→       </a:t>
            </a:r>
            <a:r>
              <a:rPr lang="it-IT" sz="2200" b="1" dirty="0">
                <a:solidFill>
                  <a:srgbClr val="FF0000"/>
                </a:solidFill>
              </a:rPr>
              <a:t>8</a:t>
            </a:r>
          </a:p>
          <a:p>
            <a:r>
              <a:rPr lang="it-IT" sz="2200" dirty="0"/>
              <a:t>Taglio finanziamenti all’editoria	        </a:t>
            </a:r>
            <a:r>
              <a:rPr lang="it-IT" sz="2200" b="1" dirty="0" err="1"/>
              <a:t>mld</a:t>
            </a:r>
            <a:r>
              <a:rPr lang="it-IT" sz="2200" b="1" dirty="0"/>
              <a:t> 0,02</a:t>
            </a:r>
            <a:r>
              <a:rPr lang="it-IT" sz="2200" dirty="0"/>
              <a:t>	 </a:t>
            </a:r>
            <a:r>
              <a:rPr lang="it-IT" sz="2200" dirty="0">
                <a:solidFill>
                  <a:srgbClr val="FF0000"/>
                </a:solidFill>
              </a:rPr>
              <a:t>→       </a:t>
            </a:r>
            <a:r>
              <a:rPr lang="it-IT" sz="2200" b="1" dirty="0">
                <a:solidFill>
                  <a:srgbClr val="FF0000"/>
                </a:solidFill>
              </a:rPr>
              <a:t>8</a:t>
            </a:r>
            <a:r>
              <a:rPr lang="it-IT" sz="2200" dirty="0"/>
              <a:t> </a:t>
            </a:r>
          </a:p>
        </p:txBody>
      </p:sp>
      <p:sp>
        <p:nvSpPr>
          <p:cNvPr id="5" name="Segnaposto testo 4"/>
          <p:cNvSpPr>
            <a:spLocks noGrp="1"/>
          </p:cNvSpPr>
          <p:nvPr>
            <p:ph type="body" sz="quarter" idx="3"/>
          </p:nvPr>
        </p:nvSpPr>
        <p:spPr>
          <a:xfrm>
            <a:off x="6766560" y="137160"/>
            <a:ext cx="1920240" cy="1207008"/>
          </a:xfrm>
          <a:solidFill>
            <a:srgbClr val="FF0000"/>
          </a:solidFill>
        </p:spPr>
        <p:txBody>
          <a:bodyPr>
            <a:normAutofit/>
          </a:bodyPr>
          <a:lstStyle/>
          <a:p>
            <a:pPr algn="ctr"/>
            <a:r>
              <a:rPr lang="it-IT" dirty="0">
                <a:solidFill>
                  <a:schemeClr val="bg2"/>
                </a:solidFill>
              </a:rPr>
              <a:t>Grado (1-10) di fattibilità/</a:t>
            </a:r>
            <a:br>
              <a:rPr lang="it-IT" dirty="0">
                <a:solidFill>
                  <a:schemeClr val="bg2"/>
                </a:solidFill>
              </a:rPr>
            </a:br>
            <a:r>
              <a:rPr lang="it-IT" dirty="0">
                <a:solidFill>
                  <a:schemeClr val="bg2"/>
                </a:solidFill>
              </a:rPr>
              <a:t>attendibilità</a:t>
            </a:r>
          </a:p>
        </p:txBody>
      </p:sp>
      <p:pic>
        <p:nvPicPr>
          <p:cNvPr id="7" name="Segnaposto contenuto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6576" y="27432"/>
            <a:ext cx="1499616" cy="1499618"/>
          </a:xfrm>
          <a:prstGeom prst="rect">
            <a:avLst/>
          </a:prstGeom>
        </p:spPr>
      </p:pic>
      <p:sp>
        <p:nvSpPr>
          <p:cNvPr id="2" name="Parentesi graffa chiusa 1"/>
          <p:cNvSpPr/>
          <p:nvPr/>
        </p:nvSpPr>
        <p:spPr>
          <a:xfrm>
            <a:off x="7973568" y="1563624"/>
            <a:ext cx="329184" cy="2633472"/>
          </a:xfrm>
          <a:prstGeom prst="rightBrace">
            <a:avLst>
              <a:gd name="adj1" fmla="val 8333"/>
              <a:gd name="adj2" fmla="val 5050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6" name="Parentesi graffa chiusa 5"/>
          <p:cNvSpPr/>
          <p:nvPr/>
        </p:nvSpPr>
        <p:spPr>
          <a:xfrm>
            <a:off x="7973568" y="4416552"/>
            <a:ext cx="329184" cy="201168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
        <p:nvSpPr>
          <p:cNvPr id="8" name="Segnaposto contenuto 2"/>
          <p:cNvSpPr>
            <a:spLocks noGrp="1"/>
          </p:cNvSpPr>
          <p:nvPr>
            <p:ph idx="1"/>
          </p:nvPr>
        </p:nvSpPr>
        <p:spPr>
          <a:xfrm rot="16200000">
            <a:off x="7205473" y="2441449"/>
            <a:ext cx="2962655" cy="548638"/>
          </a:xfrm>
        </p:spPr>
        <p:txBody>
          <a:bodyPr>
            <a:noAutofit/>
          </a:bodyPr>
          <a:lstStyle/>
          <a:p>
            <a:pPr marL="0" indent="0">
              <a:buNone/>
            </a:pPr>
            <a:r>
              <a:rPr lang="it-IT" sz="1800" b="1" dirty="0" smtClean="0"/>
              <a:t>           </a:t>
            </a:r>
            <a:r>
              <a:rPr lang="it-IT" sz="1800" b="1" dirty="0" smtClean="0">
                <a:solidFill>
                  <a:srgbClr val="C00000"/>
                </a:solidFill>
              </a:rPr>
              <a:t>Alto</a:t>
            </a:r>
            <a:r>
              <a:rPr lang="it-IT" sz="1800" b="1" dirty="0" smtClean="0"/>
              <a:t> </a:t>
            </a:r>
            <a:r>
              <a:rPr lang="it-IT" sz="1800" dirty="0" smtClean="0"/>
              <a:t>importo,</a:t>
            </a:r>
            <a:br>
              <a:rPr lang="it-IT" sz="1800" dirty="0" smtClean="0"/>
            </a:br>
            <a:r>
              <a:rPr lang="it-IT" sz="1800" dirty="0" smtClean="0"/>
              <a:t> </a:t>
            </a:r>
            <a:r>
              <a:rPr lang="it-IT" sz="1800" b="1" dirty="0" smtClean="0">
                <a:solidFill>
                  <a:srgbClr val="C00000"/>
                </a:solidFill>
              </a:rPr>
              <a:t>bassa</a:t>
            </a:r>
            <a:r>
              <a:rPr lang="it-IT" sz="1800" b="1" dirty="0" smtClean="0"/>
              <a:t> </a:t>
            </a:r>
            <a:r>
              <a:rPr lang="it-IT" sz="1800" dirty="0" smtClean="0"/>
              <a:t>fattibilità/attendibilità</a:t>
            </a:r>
            <a:endParaRPr lang="it-IT" sz="1800" dirty="0"/>
          </a:p>
        </p:txBody>
      </p:sp>
      <p:sp>
        <p:nvSpPr>
          <p:cNvPr id="9" name="Segnaposto contenuto 2"/>
          <p:cNvSpPr>
            <a:spLocks noGrp="1"/>
          </p:cNvSpPr>
          <p:nvPr>
            <p:ph idx="1"/>
          </p:nvPr>
        </p:nvSpPr>
        <p:spPr>
          <a:xfrm rot="16200000">
            <a:off x="7287769" y="5212081"/>
            <a:ext cx="2798063" cy="548638"/>
          </a:xfrm>
        </p:spPr>
        <p:txBody>
          <a:bodyPr>
            <a:noAutofit/>
          </a:bodyPr>
          <a:lstStyle/>
          <a:p>
            <a:pPr marL="0" indent="0">
              <a:buNone/>
            </a:pPr>
            <a:r>
              <a:rPr lang="it-IT" sz="1800" b="1" dirty="0" smtClean="0"/>
              <a:t>         </a:t>
            </a:r>
            <a:r>
              <a:rPr lang="it-IT" sz="1800" b="1" dirty="0" smtClean="0">
                <a:solidFill>
                  <a:srgbClr val="C00000"/>
                </a:solidFill>
              </a:rPr>
              <a:t>Basso</a:t>
            </a:r>
            <a:r>
              <a:rPr lang="it-IT" sz="1800" b="1" dirty="0" smtClean="0"/>
              <a:t> </a:t>
            </a:r>
            <a:r>
              <a:rPr lang="it-IT" sz="1800" dirty="0" smtClean="0"/>
              <a:t>importo,</a:t>
            </a:r>
            <a:br>
              <a:rPr lang="it-IT" sz="1800" dirty="0" smtClean="0"/>
            </a:br>
            <a:r>
              <a:rPr lang="it-IT" sz="1800" dirty="0" smtClean="0"/>
              <a:t> </a:t>
            </a:r>
            <a:r>
              <a:rPr lang="it-IT" sz="1800" b="1" dirty="0" smtClean="0">
                <a:solidFill>
                  <a:srgbClr val="C00000"/>
                </a:solidFill>
              </a:rPr>
              <a:t>buona</a:t>
            </a:r>
            <a:r>
              <a:rPr lang="it-IT" sz="1800" b="1" dirty="0" smtClean="0"/>
              <a:t> </a:t>
            </a:r>
            <a:r>
              <a:rPr lang="it-IT" sz="1800" dirty="0" smtClean="0"/>
              <a:t>fattibilità/</a:t>
            </a:r>
            <a:r>
              <a:rPr lang="it-IT" sz="1800" dirty="0" err="1" smtClean="0"/>
              <a:t>attendib</a:t>
            </a:r>
            <a:r>
              <a:rPr lang="it-IT" sz="1800" dirty="0" smtClean="0"/>
              <a:t>.</a:t>
            </a:r>
            <a:endParaRPr lang="it-IT" sz="1800" dirty="0"/>
          </a:p>
        </p:txBody>
      </p:sp>
      <p:cxnSp>
        <p:nvCxnSpPr>
          <p:cNvPr id="11" name="Connettore 1 10"/>
          <p:cNvCxnSpPr/>
          <p:nvPr/>
        </p:nvCxnSpPr>
        <p:spPr>
          <a:xfrm>
            <a:off x="256660" y="4306824"/>
            <a:ext cx="804609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84262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18</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512064" y="905256"/>
            <a:ext cx="8449056" cy="4169664"/>
          </a:xfrm>
        </p:spPr>
        <p:txBody>
          <a:bodyPr>
            <a:noAutofit/>
          </a:bodyPr>
          <a:lstStyle/>
          <a:p>
            <a:r>
              <a:rPr lang="it-IT" b="1" dirty="0"/>
              <a:t>Un confronto tra</a:t>
            </a:r>
            <a:r>
              <a:rPr lang="it-IT" sz="4000" b="1" dirty="0"/>
              <a:t/>
            </a:r>
            <a:br>
              <a:rPr lang="it-IT" sz="4000" b="1" dirty="0"/>
            </a:br>
            <a:r>
              <a:rPr lang="it-IT" sz="1200" b="1" dirty="0">
                <a:solidFill>
                  <a:srgbClr val="C00000"/>
                </a:solidFill>
              </a:rPr>
              <a:t/>
            </a:r>
            <a:br>
              <a:rPr lang="it-IT" sz="1200" b="1" dirty="0">
                <a:solidFill>
                  <a:srgbClr val="C00000"/>
                </a:solidFill>
              </a:rPr>
            </a:br>
            <a:r>
              <a:rPr lang="it-IT" b="1" dirty="0">
                <a:solidFill>
                  <a:srgbClr val="C00000"/>
                </a:solidFill>
              </a:rPr>
              <a:t>Reddito Minimo d’Inclusione</a:t>
            </a:r>
            <a:r>
              <a:rPr lang="it-IT" b="1" dirty="0"/>
              <a:t/>
            </a:r>
            <a:br>
              <a:rPr lang="it-IT" b="1" dirty="0"/>
            </a:br>
            <a:r>
              <a:rPr lang="it-IT" b="1" dirty="0"/>
              <a:t>come attuato in Italia e in Francia</a:t>
            </a:r>
            <a:r>
              <a:rPr lang="it-IT" sz="4000" b="1" dirty="0"/>
              <a:t/>
            </a:r>
            <a:br>
              <a:rPr lang="it-IT" sz="4000" b="1" dirty="0"/>
            </a:br>
            <a:r>
              <a:rPr lang="it-IT" sz="1500" b="1" dirty="0"/>
              <a:t/>
            </a:r>
            <a:br>
              <a:rPr lang="it-IT" sz="1500" b="1" dirty="0"/>
            </a:br>
            <a:r>
              <a:rPr lang="it-IT" b="1" dirty="0"/>
              <a:t>e </a:t>
            </a:r>
            <a:r>
              <a:rPr lang="it-IT" b="1" dirty="0">
                <a:solidFill>
                  <a:srgbClr val="C00000"/>
                </a:solidFill>
              </a:rPr>
              <a:t>Reddito di Cittadinanza</a:t>
            </a:r>
            <a:br>
              <a:rPr lang="it-IT" b="1" dirty="0">
                <a:solidFill>
                  <a:srgbClr val="C00000"/>
                </a:solidFill>
              </a:rPr>
            </a:br>
            <a:r>
              <a:rPr lang="it-IT" b="1" dirty="0"/>
              <a:t>(progetto M5S)</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Tree>
    <p:extLst>
      <p:ext uri="{BB962C8B-B14F-4D97-AF65-F5344CB8AC3E}">
        <p14:creationId xmlns:p14="http://schemas.microsoft.com/office/powerpoint/2010/main" xmlns="" val="585781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19</a:t>
            </a:fld>
            <a:endParaRPr lang="it-IT" dirty="0"/>
          </a:p>
        </p:txBody>
      </p:sp>
      <p:sp>
        <p:nvSpPr>
          <p:cNvPr id="5" name="Title 4"/>
          <p:cNvSpPr>
            <a:spLocks noGrp="1"/>
          </p:cNvSpPr>
          <p:nvPr>
            <p:ph type="ctrTitle"/>
          </p:nvPr>
        </p:nvSpPr>
        <p:spPr>
          <a:xfrm>
            <a:off x="400758" y="116632"/>
            <a:ext cx="8424936" cy="936103"/>
          </a:xfrm>
        </p:spPr>
        <p:txBody>
          <a:bodyPr>
            <a:noAutofit/>
          </a:bodyPr>
          <a:lstStyle/>
          <a:p>
            <a:r>
              <a:rPr lang="it-IT" sz="4600" b="1" dirty="0"/>
              <a:t>Quel che stiamo facendo: REI-SIA</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7" name="Rettangolo 8"/>
          <p:cNvSpPr>
            <a:spLocks noChangeAspect="1"/>
          </p:cNvSpPr>
          <p:nvPr/>
        </p:nvSpPr>
        <p:spPr>
          <a:xfrm>
            <a:off x="295564" y="1772816"/>
            <a:ext cx="4240940" cy="4278094"/>
          </a:xfrm>
          <a:prstGeom prst="rect">
            <a:avLst/>
          </a:prstGeom>
          <a:solidFill>
            <a:schemeClr val="accent5">
              <a:lumMod val="20000"/>
              <a:lumOff val="80000"/>
            </a:schemeClr>
          </a:solidFill>
        </p:spPr>
        <p:txBody>
          <a:bodyPr wrap="square">
            <a:noAutofit/>
          </a:bodyPr>
          <a:lstStyle/>
          <a:p>
            <a:pPr algn="just"/>
            <a:r>
              <a:rPr lang="it-IT" sz="1600" b="1" dirty="0">
                <a:solidFill>
                  <a:schemeClr val="tx1">
                    <a:lumMod val="95000"/>
                    <a:lumOff val="5000"/>
                  </a:schemeClr>
                </a:solidFill>
              </a:rPr>
              <a:t>I beneficiari</a:t>
            </a:r>
          </a:p>
          <a:p>
            <a:pPr marL="285750" indent="-285750">
              <a:buFont typeface="Arial" panose="020B0604020202020204" pitchFamily="34" charset="0"/>
              <a:buChar char="•"/>
            </a:pPr>
            <a:r>
              <a:rPr lang="it-IT" sz="1400" b="1" dirty="0">
                <a:solidFill>
                  <a:schemeClr val="tx1">
                    <a:lumMod val="95000"/>
                    <a:lumOff val="5000"/>
                  </a:schemeClr>
                </a:solidFill>
              </a:rPr>
              <a:t>Cittadini Italiani, Comunitari, Stranieri </a:t>
            </a:r>
            <a:r>
              <a:rPr lang="it-IT" sz="1400" dirty="0">
                <a:solidFill>
                  <a:schemeClr val="tx1">
                    <a:lumMod val="95000"/>
                    <a:lumOff val="5000"/>
                  </a:schemeClr>
                </a:solidFill>
              </a:rPr>
              <a:t>con p. di soggiorno o rifugiati, in Italia da almeno 24 mesi;</a:t>
            </a:r>
          </a:p>
          <a:p>
            <a:pPr marL="285750" lvl="0" indent="-285750">
              <a:buFont typeface="Arial" panose="020B0604020202020204" pitchFamily="34" charset="0"/>
              <a:buChar char="•"/>
            </a:pPr>
            <a:r>
              <a:rPr lang="it-IT" sz="1400" b="1" dirty="0">
                <a:solidFill>
                  <a:schemeClr val="tx1">
                    <a:lumMod val="95000"/>
                    <a:lumOff val="5000"/>
                  </a:schemeClr>
                </a:solidFill>
              </a:rPr>
              <a:t>ISEE &lt;= € 3000</a:t>
            </a:r>
          </a:p>
          <a:p>
            <a:pPr marL="285750" lvl="0" indent="-285750">
              <a:buFont typeface="Arial" panose="020B0604020202020204" pitchFamily="34" charset="0"/>
              <a:buChar char="•"/>
            </a:pPr>
            <a:r>
              <a:rPr lang="it-IT" sz="1400" b="1" dirty="0">
                <a:solidFill>
                  <a:schemeClr val="tx1">
                    <a:lumMod val="95000"/>
                    <a:lumOff val="5000"/>
                  </a:schemeClr>
                </a:solidFill>
              </a:rPr>
              <a:t>Riservato alle famiglie </a:t>
            </a:r>
            <a:r>
              <a:rPr lang="it-IT" sz="1400" dirty="0">
                <a:solidFill>
                  <a:schemeClr val="tx1">
                    <a:lumMod val="95000"/>
                    <a:lumOff val="5000"/>
                  </a:schemeClr>
                </a:solidFill>
              </a:rPr>
              <a:t>con minori o disabili, o con una donna in stato di gravidanza</a:t>
            </a:r>
          </a:p>
          <a:p>
            <a:pPr marL="285750" indent="-285750">
              <a:buFont typeface="Arial" panose="020B0604020202020204" pitchFamily="34" charset="0"/>
              <a:buChar char="•"/>
            </a:pPr>
            <a:r>
              <a:rPr lang="it-IT" sz="1400" dirty="0">
                <a:solidFill>
                  <a:schemeClr val="tx1">
                    <a:lumMod val="95000"/>
                    <a:lumOff val="5000"/>
                  </a:schemeClr>
                </a:solidFill>
              </a:rPr>
              <a:t>Esclusi i beneficiari di altri strumenti di sostegno;</a:t>
            </a:r>
          </a:p>
          <a:p>
            <a:pPr marL="285750" indent="-285750">
              <a:buFont typeface="Arial" panose="020B0604020202020204" pitchFamily="34" charset="0"/>
              <a:buChar char="•"/>
            </a:pPr>
            <a:r>
              <a:rPr lang="it-IT" sz="1400" dirty="0">
                <a:solidFill>
                  <a:schemeClr val="tx1">
                    <a:lumMod val="95000"/>
                    <a:lumOff val="5000"/>
                  </a:schemeClr>
                </a:solidFill>
              </a:rPr>
              <a:t>Si stimano </a:t>
            </a:r>
            <a:r>
              <a:rPr lang="it-IT" sz="1400" b="1" dirty="0">
                <a:solidFill>
                  <a:schemeClr val="tx1">
                    <a:lumMod val="95000"/>
                    <a:lumOff val="5000"/>
                  </a:schemeClr>
                </a:solidFill>
              </a:rPr>
              <a:t>220mila famiglie</a:t>
            </a:r>
            <a:r>
              <a:rPr lang="it-IT" sz="1400" dirty="0">
                <a:solidFill>
                  <a:schemeClr val="tx1">
                    <a:lumMod val="95000"/>
                    <a:lumOff val="5000"/>
                  </a:schemeClr>
                </a:solidFill>
              </a:rPr>
              <a:t> coinvolte, </a:t>
            </a:r>
            <a:r>
              <a:rPr lang="it-IT" sz="1400" b="1" dirty="0">
                <a:solidFill>
                  <a:schemeClr val="tx1">
                    <a:lumMod val="95000"/>
                    <a:lumOff val="5000"/>
                  </a:schemeClr>
                </a:solidFill>
              </a:rPr>
              <a:t>1mln </a:t>
            </a:r>
            <a:r>
              <a:rPr lang="it-IT" sz="1400" dirty="0">
                <a:solidFill>
                  <a:schemeClr val="tx1">
                    <a:lumMod val="95000"/>
                    <a:lumOff val="5000"/>
                  </a:schemeClr>
                </a:solidFill>
              </a:rPr>
              <a:t>di persone, 500mila minori</a:t>
            </a:r>
          </a:p>
          <a:p>
            <a:pPr marL="285750" indent="-285750">
              <a:buFont typeface="Arial" panose="020B0604020202020204" pitchFamily="34" charset="0"/>
              <a:buChar char="•"/>
            </a:pPr>
            <a:endParaRPr lang="it-IT" sz="800" dirty="0">
              <a:solidFill>
                <a:schemeClr val="tx1">
                  <a:lumMod val="95000"/>
                  <a:lumOff val="5000"/>
                </a:schemeClr>
              </a:solidFill>
            </a:endParaRPr>
          </a:p>
          <a:p>
            <a:pPr lvl="0"/>
            <a:r>
              <a:rPr lang="it-IT" sz="1600" b="1" dirty="0">
                <a:solidFill>
                  <a:schemeClr val="tx1">
                    <a:lumMod val="95000"/>
                    <a:lumOff val="5000"/>
                  </a:schemeClr>
                </a:solidFill>
              </a:rPr>
              <a:t>Che cos’è</a:t>
            </a:r>
          </a:p>
          <a:p>
            <a:pPr marL="171450" lvl="0" indent="-171450" fontAlgn="ctr">
              <a:buFont typeface="Arial" panose="020B0604020202020204" pitchFamily="34" charset="0"/>
              <a:buChar char="•"/>
            </a:pPr>
            <a:r>
              <a:rPr lang="it-IT" sz="1400" dirty="0">
                <a:solidFill>
                  <a:schemeClr val="tx1">
                    <a:lumMod val="95000"/>
                    <a:lumOff val="5000"/>
                  </a:schemeClr>
                </a:solidFill>
              </a:rPr>
              <a:t>Da € 80 mensili a membro fino a un massimo di € 400 a famiglia, vincolato a spese per alimentari, medicinali, utenze gas ed energia</a:t>
            </a:r>
          </a:p>
          <a:p>
            <a:pPr marL="171450" lvl="0" indent="-171450" fontAlgn="ctr">
              <a:buFont typeface="Arial" panose="020B0604020202020204" pitchFamily="34" charset="0"/>
              <a:buChar char="•"/>
            </a:pPr>
            <a:r>
              <a:rPr lang="it-IT" sz="1400" dirty="0">
                <a:solidFill>
                  <a:schemeClr val="tx1">
                    <a:lumMod val="95000"/>
                    <a:lumOff val="5000"/>
                  </a:schemeClr>
                </a:solidFill>
              </a:rPr>
              <a:t>Durata massima di </a:t>
            </a:r>
            <a:r>
              <a:rPr lang="it-IT" sz="1400" b="1" dirty="0">
                <a:solidFill>
                  <a:schemeClr val="tx1">
                    <a:lumMod val="95000"/>
                    <a:lumOff val="5000"/>
                  </a:schemeClr>
                </a:solidFill>
              </a:rPr>
              <a:t>12 mesi</a:t>
            </a:r>
            <a:endParaRPr lang="it-IT" sz="1600" b="1" dirty="0">
              <a:solidFill>
                <a:schemeClr val="tx1">
                  <a:lumMod val="95000"/>
                  <a:lumOff val="5000"/>
                </a:schemeClr>
              </a:solidFill>
            </a:endParaRPr>
          </a:p>
          <a:p>
            <a:pPr lvl="0" fontAlgn="ctr"/>
            <a:endParaRPr lang="it-IT" sz="800" b="1" dirty="0">
              <a:solidFill>
                <a:schemeClr val="tx1">
                  <a:lumMod val="95000"/>
                  <a:lumOff val="5000"/>
                </a:schemeClr>
              </a:solidFill>
            </a:endParaRPr>
          </a:p>
          <a:p>
            <a:pPr lvl="0" fontAlgn="ctr"/>
            <a:r>
              <a:rPr lang="it-IT" sz="1600" b="1" dirty="0">
                <a:solidFill>
                  <a:schemeClr val="tx1">
                    <a:lumMod val="95000"/>
                    <a:lumOff val="5000"/>
                  </a:schemeClr>
                </a:solidFill>
              </a:rPr>
              <a:t>Quanto costa</a:t>
            </a:r>
          </a:p>
          <a:p>
            <a:pPr marL="285750" indent="-285750">
              <a:buFont typeface="Arial" panose="020B0604020202020204" pitchFamily="34" charset="0"/>
              <a:buChar char="•"/>
            </a:pPr>
            <a:r>
              <a:rPr lang="it-IT" sz="1400" b="1" dirty="0">
                <a:solidFill>
                  <a:schemeClr val="tx1">
                    <a:lumMod val="95000"/>
                    <a:lumOff val="5000"/>
                  </a:schemeClr>
                </a:solidFill>
              </a:rPr>
              <a:t>€ 750</a:t>
            </a:r>
            <a:r>
              <a:rPr lang="it-IT" sz="1400" dirty="0">
                <a:solidFill>
                  <a:schemeClr val="tx1">
                    <a:lumMod val="95000"/>
                    <a:lumOff val="5000"/>
                  </a:schemeClr>
                </a:solidFill>
              </a:rPr>
              <a:t> </a:t>
            </a:r>
            <a:r>
              <a:rPr lang="it-IT" sz="1400" b="1" dirty="0">
                <a:solidFill>
                  <a:schemeClr val="tx1">
                    <a:lumMod val="95000"/>
                    <a:lumOff val="5000"/>
                  </a:schemeClr>
                </a:solidFill>
              </a:rPr>
              <a:t>mln</a:t>
            </a:r>
            <a:r>
              <a:rPr lang="it-IT" sz="1400" dirty="0">
                <a:solidFill>
                  <a:schemeClr val="tx1">
                    <a:lumMod val="95000"/>
                    <a:lumOff val="5000"/>
                  </a:schemeClr>
                </a:solidFill>
              </a:rPr>
              <a:t> per 2016, </a:t>
            </a:r>
            <a:r>
              <a:rPr lang="it-IT" sz="1400" b="1" dirty="0">
                <a:solidFill>
                  <a:schemeClr val="tx1">
                    <a:lumMod val="95000"/>
                    <a:lumOff val="5000"/>
                  </a:schemeClr>
                </a:solidFill>
              </a:rPr>
              <a:t>€ 1 </a:t>
            </a:r>
            <a:r>
              <a:rPr lang="it-IT" sz="1400" b="1" dirty="0" err="1">
                <a:solidFill>
                  <a:schemeClr val="tx1">
                    <a:lumMod val="95000"/>
                    <a:lumOff val="5000"/>
                  </a:schemeClr>
                </a:solidFill>
              </a:rPr>
              <a:t>mld</a:t>
            </a:r>
            <a:r>
              <a:rPr lang="it-IT" sz="1400" dirty="0">
                <a:solidFill>
                  <a:schemeClr val="tx1">
                    <a:lumMod val="95000"/>
                    <a:lumOff val="5000"/>
                  </a:schemeClr>
                </a:solidFill>
              </a:rPr>
              <a:t> dal 2017 più eventuali risorse derivanti dal riordino delle prestazioni sociali.</a:t>
            </a:r>
          </a:p>
        </p:txBody>
      </p:sp>
      <p:sp>
        <p:nvSpPr>
          <p:cNvPr id="10" name="Rettangolo 2"/>
          <p:cNvSpPr/>
          <p:nvPr/>
        </p:nvSpPr>
        <p:spPr>
          <a:xfrm>
            <a:off x="881929" y="1412776"/>
            <a:ext cx="3181320" cy="369332"/>
          </a:xfrm>
          <a:prstGeom prst="rect">
            <a:avLst/>
          </a:prstGeom>
        </p:spPr>
        <p:txBody>
          <a:bodyPr wrap="none">
            <a:spAutoFit/>
          </a:bodyPr>
          <a:lstStyle/>
          <a:p>
            <a:pPr lvl="0" algn="ctr" fontAlgn="ctr"/>
            <a:r>
              <a:rPr lang="it-IT" b="1" dirty="0"/>
              <a:t>SIA - Sostegno Inclusione Attiva</a:t>
            </a:r>
          </a:p>
        </p:txBody>
      </p:sp>
      <p:sp>
        <p:nvSpPr>
          <p:cNvPr id="11" name="Rettangolo 6"/>
          <p:cNvSpPr/>
          <p:nvPr/>
        </p:nvSpPr>
        <p:spPr>
          <a:xfrm>
            <a:off x="4536504" y="1412776"/>
            <a:ext cx="4572000" cy="369332"/>
          </a:xfrm>
          <a:prstGeom prst="rect">
            <a:avLst/>
          </a:prstGeom>
        </p:spPr>
        <p:txBody>
          <a:bodyPr>
            <a:spAutoFit/>
          </a:bodyPr>
          <a:lstStyle/>
          <a:p>
            <a:pPr lvl="0" algn="ctr" fontAlgn="ctr"/>
            <a:r>
              <a:rPr lang="it-IT" b="1" dirty="0"/>
              <a:t>REI - Reddito di Inclusione</a:t>
            </a:r>
          </a:p>
        </p:txBody>
      </p:sp>
      <p:sp>
        <p:nvSpPr>
          <p:cNvPr id="13" name="CasellaDiTesto 12"/>
          <p:cNvSpPr txBox="1"/>
          <p:nvPr/>
        </p:nvSpPr>
        <p:spPr>
          <a:xfrm>
            <a:off x="4649614" y="1772816"/>
            <a:ext cx="4242866" cy="4278094"/>
          </a:xfrm>
          <a:prstGeom prst="rect">
            <a:avLst/>
          </a:prstGeom>
          <a:solidFill>
            <a:schemeClr val="accent4">
              <a:lumMod val="20000"/>
              <a:lumOff val="80000"/>
            </a:schemeClr>
          </a:solidFill>
        </p:spPr>
        <p:txBody>
          <a:bodyPr wrap="square" rtlCol="0">
            <a:spAutoFit/>
          </a:bodyPr>
          <a:lstStyle/>
          <a:p>
            <a:pPr algn="just"/>
            <a:r>
              <a:rPr lang="it-IT" sz="1600" b="1" dirty="0">
                <a:solidFill>
                  <a:schemeClr val="tx1">
                    <a:lumMod val="95000"/>
                    <a:lumOff val="5000"/>
                  </a:schemeClr>
                </a:solidFill>
              </a:rPr>
              <a:t>I beneficiari</a:t>
            </a:r>
            <a:endParaRPr lang="it-IT" sz="1600" dirty="0">
              <a:solidFill>
                <a:schemeClr val="tx1">
                  <a:lumMod val="95000"/>
                  <a:lumOff val="5000"/>
                </a:schemeClr>
              </a:solidFill>
            </a:endParaRPr>
          </a:p>
          <a:p>
            <a:pPr marL="285750" indent="-285750">
              <a:buFont typeface="Arial" panose="020B0604020202020204" pitchFamily="34" charset="0"/>
              <a:buChar char="•"/>
            </a:pPr>
            <a:r>
              <a:rPr lang="it-IT" sz="1400" b="1" dirty="0">
                <a:solidFill>
                  <a:schemeClr val="tx1">
                    <a:lumMod val="95000"/>
                    <a:lumOff val="5000"/>
                  </a:schemeClr>
                </a:solidFill>
              </a:rPr>
              <a:t>Cittadini Italiani, Comunitari, Stranieri </a:t>
            </a:r>
            <a:r>
              <a:rPr lang="it-IT" sz="1400" dirty="0">
                <a:solidFill>
                  <a:schemeClr val="tx1">
                    <a:lumMod val="95000"/>
                    <a:lumOff val="5000"/>
                  </a:schemeClr>
                </a:solidFill>
              </a:rPr>
              <a:t>con p. di soggiorno o rifugiati, in Italia </a:t>
            </a:r>
            <a:r>
              <a:rPr lang="it-IT" sz="1400" b="1" dirty="0">
                <a:solidFill>
                  <a:schemeClr val="tx1">
                    <a:lumMod val="95000"/>
                    <a:lumOff val="5000"/>
                  </a:schemeClr>
                </a:solidFill>
              </a:rPr>
              <a:t>da almeno 24 mesi</a:t>
            </a:r>
            <a:r>
              <a:rPr lang="it-IT" sz="1400" dirty="0">
                <a:solidFill>
                  <a:schemeClr val="tx1">
                    <a:lumMod val="95000"/>
                    <a:lumOff val="5000"/>
                  </a:schemeClr>
                </a:solidFill>
              </a:rPr>
              <a:t>;</a:t>
            </a:r>
          </a:p>
          <a:p>
            <a:pPr marL="285750" lvl="0" indent="-285750">
              <a:buFont typeface="Arial" panose="020B0604020202020204" pitchFamily="34" charset="0"/>
              <a:buChar char="•"/>
            </a:pPr>
            <a:r>
              <a:rPr lang="it-IT" sz="1400" b="1" dirty="0">
                <a:solidFill>
                  <a:schemeClr val="tx1">
                    <a:lumMod val="95000"/>
                    <a:lumOff val="5000"/>
                  </a:schemeClr>
                </a:solidFill>
              </a:rPr>
              <a:t>ISEE &lt;= € 6000 e ISR &lt;= € 3000</a:t>
            </a:r>
            <a:endParaRPr lang="it-IT" sz="1400" dirty="0">
              <a:solidFill>
                <a:schemeClr val="tx1">
                  <a:lumMod val="95000"/>
                  <a:lumOff val="5000"/>
                </a:schemeClr>
              </a:solidFill>
            </a:endParaRPr>
          </a:p>
          <a:p>
            <a:pPr marL="285750" indent="-285750">
              <a:buFont typeface="Arial" panose="020B0604020202020204" pitchFamily="34" charset="0"/>
              <a:buChar char="•"/>
            </a:pPr>
            <a:r>
              <a:rPr lang="it-IT" sz="1400" dirty="0">
                <a:solidFill>
                  <a:schemeClr val="tx1">
                    <a:lumMod val="95000"/>
                    <a:lumOff val="5000"/>
                  </a:schemeClr>
                </a:solidFill>
              </a:rPr>
              <a:t>Priorità a famiglie con minori o disabili,</a:t>
            </a:r>
            <a:r>
              <a:rPr lang="it-IT" sz="1400" b="1" dirty="0">
                <a:solidFill>
                  <a:schemeClr val="tx1">
                    <a:lumMod val="95000"/>
                    <a:lumOff val="5000"/>
                  </a:schemeClr>
                </a:solidFill>
              </a:rPr>
              <a:t> </a:t>
            </a:r>
            <a:r>
              <a:rPr lang="it-IT" sz="1400" dirty="0">
                <a:solidFill>
                  <a:schemeClr val="tx1">
                    <a:lumMod val="95000"/>
                    <a:lumOff val="5000"/>
                  </a:schemeClr>
                </a:solidFill>
              </a:rPr>
              <a:t>con una </a:t>
            </a:r>
            <a:r>
              <a:rPr lang="it-IT" sz="1400" b="1" dirty="0">
                <a:solidFill>
                  <a:schemeClr val="tx1">
                    <a:lumMod val="95000"/>
                    <a:lumOff val="5000"/>
                  </a:schemeClr>
                </a:solidFill>
              </a:rPr>
              <a:t>donna in stato di gravidanza</a:t>
            </a:r>
            <a:r>
              <a:rPr lang="it-IT" sz="1400" dirty="0">
                <a:solidFill>
                  <a:schemeClr val="tx1">
                    <a:lumMod val="95000"/>
                    <a:lumOff val="5000"/>
                  </a:schemeClr>
                </a:solidFill>
              </a:rPr>
              <a:t> o disoccupati di età superiore a 55 anni</a:t>
            </a:r>
          </a:p>
          <a:p>
            <a:pPr marL="285750" indent="-285750">
              <a:buFont typeface="Arial" panose="020B0604020202020204" pitchFamily="34" charset="0"/>
              <a:buChar char="•"/>
            </a:pPr>
            <a:r>
              <a:rPr lang="it-IT" sz="1400" dirty="0">
                <a:solidFill>
                  <a:schemeClr val="tx1">
                    <a:lumMod val="95000"/>
                    <a:lumOff val="5000"/>
                  </a:schemeClr>
                </a:solidFill>
              </a:rPr>
              <a:t>Coinvolti </a:t>
            </a:r>
            <a:r>
              <a:rPr lang="it-IT" sz="1400" b="1" dirty="0">
                <a:solidFill>
                  <a:schemeClr val="tx1">
                    <a:lumMod val="95000"/>
                    <a:lumOff val="5000"/>
                  </a:schemeClr>
                </a:solidFill>
              </a:rPr>
              <a:t>400mila nuclei famigliari</a:t>
            </a:r>
            <a:r>
              <a:rPr lang="it-IT" sz="1400" dirty="0">
                <a:solidFill>
                  <a:schemeClr val="tx1">
                    <a:lumMod val="95000"/>
                    <a:lumOff val="5000"/>
                  </a:schemeClr>
                </a:solidFill>
              </a:rPr>
              <a:t> per circa </a:t>
            </a:r>
            <a:r>
              <a:rPr lang="it-IT" sz="1400" b="1" dirty="0">
                <a:solidFill>
                  <a:schemeClr val="tx1">
                    <a:lumMod val="95000"/>
                    <a:lumOff val="5000"/>
                  </a:schemeClr>
                </a:solidFill>
              </a:rPr>
              <a:t>1,8 mln</a:t>
            </a:r>
            <a:r>
              <a:rPr lang="it-IT" sz="1400" dirty="0">
                <a:solidFill>
                  <a:schemeClr val="tx1">
                    <a:lumMod val="95000"/>
                    <a:lumOff val="5000"/>
                  </a:schemeClr>
                </a:solidFill>
              </a:rPr>
              <a:t> di persone</a:t>
            </a:r>
          </a:p>
          <a:p>
            <a:r>
              <a:rPr lang="it-IT" sz="1600" b="1" dirty="0">
                <a:solidFill>
                  <a:schemeClr val="tx1">
                    <a:lumMod val="95000"/>
                    <a:lumOff val="5000"/>
                  </a:schemeClr>
                </a:solidFill>
              </a:rPr>
              <a:t>Che cos’è</a:t>
            </a:r>
          </a:p>
          <a:p>
            <a:pPr marL="285750" indent="-285750">
              <a:buFont typeface="Arial" panose="020B0604020202020204" pitchFamily="34" charset="0"/>
              <a:buChar char="•"/>
            </a:pPr>
            <a:r>
              <a:rPr lang="it-IT" sz="1400" dirty="0">
                <a:solidFill>
                  <a:schemeClr val="tx1">
                    <a:lumMod val="95000"/>
                    <a:lumOff val="5000"/>
                  </a:schemeClr>
                </a:solidFill>
              </a:rPr>
              <a:t>Circa € 480 mensili per nucleo, differenziati in base al reddito e dimensioni familiari</a:t>
            </a:r>
          </a:p>
          <a:p>
            <a:pPr marL="285750" indent="-285750">
              <a:buFont typeface="Arial" panose="020B0604020202020204" pitchFamily="34" charset="0"/>
              <a:buChar char="•"/>
            </a:pPr>
            <a:r>
              <a:rPr lang="it-IT" sz="1400" dirty="0">
                <a:solidFill>
                  <a:schemeClr val="tx1">
                    <a:lumMod val="95000"/>
                    <a:lumOff val="5000"/>
                  </a:schemeClr>
                </a:solidFill>
              </a:rPr>
              <a:t>A regime l’importo REI sarà almeno il 70% della differenza tra reddito disponibile e i € 3000 di ISR;</a:t>
            </a:r>
          </a:p>
          <a:p>
            <a:pPr marL="285750" indent="-285750">
              <a:buFont typeface="Arial" panose="020B0604020202020204" pitchFamily="34" charset="0"/>
              <a:buChar char="•"/>
            </a:pPr>
            <a:r>
              <a:rPr lang="it-IT" sz="1400" dirty="0">
                <a:solidFill>
                  <a:schemeClr val="tx1">
                    <a:lumMod val="95000"/>
                    <a:lumOff val="5000"/>
                  </a:schemeClr>
                </a:solidFill>
              </a:rPr>
              <a:t>Durata di </a:t>
            </a:r>
            <a:r>
              <a:rPr lang="it-IT" sz="1400" b="1" dirty="0">
                <a:solidFill>
                  <a:schemeClr val="tx1">
                    <a:lumMod val="95000"/>
                    <a:lumOff val="5000"/>
                  </a:schemeClr>
                </a:solidFill>
              </a:rPr>
              <a:t>12 - 18 mesi</a:t>
            </a:r>
            <a:r>
              <a:rPr lang="it-IT" sz="1400" dirty="0">
                <a:solidFill>
                  <a:schemeClr val="tx1">
                    <a:lumMod val="95000"/>
                    <a:lumOff val="5000"/>
                  </a:schemeClr>
                </a:solidFill>
              </a:rPr>
              <a:t> con possibilità di rinnovo.</a:t>
            </a:r>
          </a:p>
          <a:p>
            <a:pPr lvl="0"/>
            <a:r>
              <a:rPr lang="it-IT" sz="1600" b="1" dirty="0">
                <a:solidFill>
                  <a:schemeClr val="tx1">
                    <a:lumMod val="95000"/>
                    <a:lumOff val="5000"/>
                  </a:schemeClr>
                </a:solidFill>
              </a:rPr>
              <a:t>Quanto costa</a:t>
            </a:r>
            <a:endParaRPr lang="it-IT" sz="1500" dirty="0">
              <a:solidFill>
                <a:schemeClr val="tx1">
                  <a:lumMod val="95000"/>
                  <a:lumOff val="5000"/>
                </a:schemeClr>
              </a:solidFill>
            </a:endParaRPr>
          </a:p>
          <a:p>
            <a:pPr marL="285750" indent="-285750">
              <a:buFont typeface="Arial" panose="020B0604020202020204" pitchFamily="34" charset="0"/>
              <a:buChar char="•"/>
            </a:pPr>
            <a:r>
              <a:rPr lang="it-IT" sz="1400" b="1" dirty="0">
                <a:solidFill>
                  <a:schemeClr val="tx1">
                    <a:lumMod val="95000"/>
                    <a:lumOff val="5000"/>
                  </a:schemeClr>
                </a:solidFill>
              </a:rPr>
              <a:t>€ 1,7 mld</a:t>
            </a:r>
            <a:r>
              <a:rPr lang="it-IT" sz="1400" dirty="0">
                <a:solidFill>
                  <a:schemeClr val="tx1">
                    <a:lumMod val="95000"/>
                    <a:lumOff val="5000"/>
                  </a:schemeClr>
                </a:solidFill>
              </a:rPr>
              <a:t> per il 2018 eccetto altri stanziamenti. (Secondo </a:t>
            </a:r>
            <a:r>
              <a:rPr lang="it-IT" sz="1400" i="1" dirty="0">
                <a:solidFill>
                  <a:schemeClr val="tx1">
                    <a:lumMod val="95000"/>
                    <a:lumOff val="5000"/>
                  </a:schemeClr>
                </a:solidFill>
              </a:rPr>
              <a:t>Alleanza contro la Povertà</a:t>
            </a:r>
            <a:r>
              <a:rPr lang="it-IT" sz="1400" dirty="0">
                <a:solidFill>
                  <a:schemeClr val="tx1">
                    <a:lumMod val="95000"/>
                    <a:lumOff val="5000"/>
                  </a:schemeClr>
                </a:solidFill>
              </a:rPr>
              <a:t> occorrono</a:t>
            </a:r>
            <a:br>
              <a:rPr lang="it-IT" sz="1400" dirty="0">
                <a:solidFill>
                  <a:schemeClr val="tx1">
                    <a:lumMod val="95000"/>
                    <a:lumOff val="5000"/>
                  </a:schemeClr>
                </a:solidFill>
              </a:rPr>
            </a:br>
            <a:r>
              <a:rPr lang="it-IT" sz="1400" b="1" dirty="0">
                <a:solidFill>
                  <a:schemeClr val="tx1">
                    <a:lumMod val="95000"/>
                    <a:lumOff val="5000"/>
                  </a:schemeClr>
                </a:solidFill>
              </a:rPr>
              <a:t>€ 7 </a:t>
            </a:r>
            <a:r>
              <a:rPr lang="it-IT" sz="1400" b="1" dirty="0" err="1">
                <a:solidFill>
                  <a:schemeClr val="tx1">
                    <a:lumMod val="95000"/>
                    <a:lumOff val="5000"/>
                  </a:schemeClr>
                </a:solidFill>
              </a:rPr>
              <a:t>mld</a:t>
            </a:r>
            <a:r>
              <a:rPr lang="it-IT" sz="1400" dirty="0">
                <a:solidFill>
                  <a:schemeClr val="tx1">
                    <a:lumMod val="95000"/>
                    <a:lumOff val="5000"/>
                  </a:schemeClr>
                </a:solidFill>
              </a:rPr>
              <a:t> a regime)</a:t>
            </a:r>
          </a:p>
        </p:txBody>
      </p:sp>
      <p:sp>
        <p:nvSpPr>
          <p:cNvPr id="14" name="TextBox 13"/>
          <p:cNvSpPr txBox="1"/>
          <p:nvPr/>
        </p:nvSpPr>
        <p:spPr>
          <a:xfrm>
            <a:off x="295564" y="980728"/>
            <a:ext cx="8596916" cy="400110"/>
          </a:xfrm>
          <a:prstGeom prst="rect">
            <a:avLst/>
          </a:prstGeom>
          <a:solidFill>
            <a:schemeClr val="accent3">
              <a:lumMod val="60000"/>
              <a:lumOff val="40000"/>
            </a:schemeClr>
          </a:solidFill>
        </p:spPr>
        <p:txBody>
          <a:bodyPr wrap="square" rtlCol="0">
            <a:spAutoFit/>
          </a:bodyPr>
          <a:lstStyle/>
          <a:p>
            <a:pPr algn="ctr"/>
            <a:r>
              <a:rPr lang="it-IT" sz="2000" dirty="0"/>
              <a:t>Leggi emanate a maggio 2016 (SIA) e aprile 2017 (REI, mancano i decreti delegati)</a:t>
            </a:r>
            <a:r>
              <a:rPr lang="it-IT" sz="1600" dirty="0"/>
              <a:t>  </a:t>
            </a:r>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12" name="CasellaDiTesto 11"/>
          <p:cNvSpPr txBox="1"/>
          <p:nvPr/>
        </p:nvSpPr>
        <p:spPr>
          <a:xfrm>
            <a:off x="274050" y="6410950"/>
            <a:ext cx="8524908" cy="677108"/>
          </a:xfrm>
          <a:prstGeom prst="rect">
            <a:avLst/>
          </a:prstGeom>
          <a:noFill/>
        </p:spPr>
        <p:txBody>
          <a:bodyPr wrap="square" rtlCol="0">
            <a:spAutoFit/>
          </a:bodyPr>
          <a:lstStyle/>
          <a:p>
            <a:r>
              <a:rPr lang="it-IT" sz="950" i="1" dirty="0"/>
              <a:t>Dati: </a:t>
            </a:r>
            <a:r>
              <a:rPr lang="it-IT" sz="950" i="1" dirty="0">
                <a:hlinkClick r:id="rId4"/>
              </a:rPr>
              <a:t>http://www.lavoro.gov.it/temi-e-priorita/poverta-ed-esclusione-sociale/focus-on/Sostegno-per-inclusione-attiva-SIA/Pagine/default.aspx</a:t>
            </a:r>
            <a:endParaRPr lang="it-IT" sz="950" i="1" dirty="0"/>
          </a:p>
          <a:p>
            <a:r>
              <a:rPr lang="it-IT" sz="950" i="1" dirty="0"/>
              <a:t>          </a:t>
            </a:r>
            <a:r>
              <a:rPr lang="it-IT" sz="950" i="1" dirty="0">
                <a:hlinkClick r:id="rId5"/>
              </a:rPr>
              <a:t>http://www.redditoinclusione.it/wp-content/uploads/2017/04/Memorandum_Alleanza_14042017_def.pdf</a:t>
            </a:r>
            <a:endParaRPr lang="it-IT" sz="950" i="1" dirty="0"/>
          </a:p>
          <a:p>
            <a:endParaRPr lang="it-IT" dirty="0"/>
          </a:p>
        </p:txBody>
      </p:sp>
    </p:spTree>
    <p:extLst>
      <p:ext uri="{BB962C8B-B14F-4D97-AF65-F5344CB8AC3E}">
        <p14:creationId xmlns:p14="http://schemas.microsoft.com/office/powerpoint/2010/main" xmlns="" val="190419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La spesa sociale in Europa</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10" name="TextBox 9"/>
          <p:cNvSpPr txBox="1"/>
          <p:nvPr/>
        </p:nvSpPr>
        <p:spPr>
          <a:xfrm>
            <a:off x="179512" y="4277414"/>
            <a:ext cx="4302732" cy="1569660"/>
          </a:xfrm>
          <a:prstGeom prst="rect">
            <a:avLst/>
          </a:prstGeom>
          <a:solidFill>
            <a:schemeClr val="accent4">
              <a:lumMod val="40000"/>
              <a:lumOff val="60000"/>
            </a:schemeClr>
          </a:solidFill>
        </p:spPr>
        <p:txBody>
          <a:bodyPr wrap="square" rtlCol="0">
            <a:spAutoFit/>
          </a:bodyPr>
          <a:lstStyle/>
          <a:p>
            <a:pPr marL="285750" indent="-285750">
              <a:buFont typeface="Arial" panose="020B0604020202020204" pitchFamily="34" charset="0"/>
              <a:buChar char="•"/>
            </a:pPr>
            <a:r>
              <a:rPr lang="it-IT" sz="1600" dirty="0"/>
              <a:t>La spesa sociale in Italia è alta: </a:t>
            </a:r>
            <a:r>
              <a:rPr lang="it-IT" sz="1600" b="1" dirty="0"/>
              <a:t>29% del PIL</a:t>
            </a:r>
          </a:p>
          <a:p>
            <a:pPr marL="285750" indent="-285750">
              <a:buFont typeface="Arial" panose="020B0604020202020204" pitchFamily="34" charset="0"/>
              <a:buChar char="•"/>
            </a:pPr>
            <a:r>
              <a:rPr lang="it-IT" sz="1600" dirty="0"/>
              <a:t>Tuttavia è un risultato dovuto alla </a:t>
            </a:r>
            <a:r>
              <a:rPr lang="it-IT" sz="1600" b="1" dirty="0"/>
              <a:t>spesa per </a:t>
            </a:r>
            <a:r>
              <a:rPr lang="it-IT" sz="1600" dirty="0"/>
              <a:t>le</a:t>
            </a:r>
            <a:r>
              <a:rPr lang="it-IT" sz="1600" b="1" dirty="0"/>
              <a:t> pensioni </a:t>
            </a:r>
            <a:r>
              <a:rPr lang="it-IT" sz="1600" dirty="0"/>
              <a:t>(quasi il 60%), </a:t>
            </a:r>
            <a:r>
              <a:rPr lang="it-IT" sz="1600" b="1" dirty="0"/>
              <a:t>la più alta rispetto ai principali paesi europei</a:t>
            </a:r>
            <a:endParaRPr lang="it-IT" sz="1600" dirty="0"/>
          </a:p>
          <a:p>
            <a:pPr marL="285750" indent="-285750">
              <a:buFont typeface="Arial" panose="020B0604020202020204" pitchFamily="34" charset="0"/>
              <a:buChar char="•"/>
            </a:pPr>
            <a:r>
              <a:rPr lang="it-IT" sz="1600" dirty="0"/>
              <a:t>La spesa per </a:t>
            </a:r>
            <a:r>
              <a:rPr lang="it-IT" sz="1600" b="1" dirty="0"/>
              <a:t>disoccupati</a:t>
            </a:r>
            <a:r>
              <a:rPr lang="it-IT" sz="1600" dirty="0"/>
              <a:t>,</a:t>
            </a:r>
            <a:r>
              <a:rPr lang="it-IT" sz="1600" b="1" dirty="0"/>
              <a:t> famiglie</a:t>
            </a:r>
            <a:r>
              <a:rPr lang="it-IT" sz="1600" dirty="0"/>
              <a:t>,</a:t>
            </a:r>
            <a:r>
              <a:rPr lang="it-IT" sz="1600" b="1" dirty="0"/>
              <a:t> invalidità è più bassa </a:t>
            </a:r>
            <a:r>
              <a:rPr lang="it-IT" sz="1600" dirty="0"/>
              <a:t>rispetto a quella degli altri Paesi</a:t>
            </a:r>
          </a:p>
        </p:txBody>
      </p:sp>
      <p:graphicFrame>
        <p:nvGraphicFramePr>
          <p:cNvPr id="16" name="Chart 15"/>
          <p:cNvGraphicFramePr>
            <a:graphicFrameLocks/>
          </p:cNvGraphicFramePr>
          <p:nvPr>
            <p:extLst>
              <p:ext uri="{D42A27DB-BD31-4B8C-83A1-F6EECF244321}">
                <p14:modId xmlns:p14="http://schemas.microsoft.com/office/powerpoint/2010/main" xmlns="" val="3178457670"/>
              </p:ext>
            </p:extLst>
          </p:nvPr>
        </p:nvGraphicFramePr>
        <p:xfrm>
          <a:off x="179512" y="1005056"/>
          <a:ext cx="4392488" cy="33681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a:graphicFrameLocks/>
          </p:cNvGraphicFramePr>
          <p:nvPr>
            <p:extLst>
              <p:ext uri="{D42A27DB-BD31-4B8C-83A1-F6EECF244321}">
                <p14:modId xmlns:p14="http://schemas.microsoft.com/office/powerpoint/2010/main" xmlns="" val="1083977568"/>
              </p:ext>
            </p:extLst>
          </p:nvPr>
        </p:nvGraphicFramePr>
        <p:xfrm>
          <a:off x="4619654" y="1052736"/>
          <a:ext cx="4572000" cy="3096344"/>
        </p:xfrm>
        <a:graphic>
          <a:graphicData uri="http://schemas.openxmlformats.org/drawingml/2006/chart">
            <c:chart xmlns:c="http://schemas.openxmlformats.org/drawingml/2006/chart" xmlns:r="http://schemas.openxmlformats.org/officeDocument/2006/relationships" r:id="rId5"/>
          </a:graphicData>
        </a:graphic>
      </p:graphicFrame>
      <p:sp>
        <p:nvSpPr>
          <p:cNvPr id="18" name="TextBox 17"/>
          <p:cNvSpPr txBox="1"/>
          <p:nvPr/>
        </p:nvSpPr>
        <p:spPr>
          <a:xfrm>
            <a:off x="4640072" y="4277414"/>
            <a:ext cx="4302732" cy="1569660"/>
          </a:xfrm>
          <a:prstGeom prst="rect">
            <a:avLst/>
          </a:prstGeom>
          <a:solidFill>
            <a:schemeClr val="accent4">
              <a:lumMod val="40000"/>
              <a:lumOff val="60000"/>
            </a:schemeClr>
          </a:solidFill>
        </p:spPr>
        <p:txBody>
          <a:bodyPr wrap="square" rtlCol="0">
            <a:spAutoFit/>
          </a:bodyPr>
          <a:lstStyle/>
          <a:p>
            <a:pPr marL="285750" indent="-285750">
              <a:buFont typeface="Arial" panose="020B0604020202020204" pitchFamily="34" charset="0"/>
              <a:buChar char="•"/>
            </a:pPr>
            <a:r>
              <a:rPr lang="it-IT" sz="1600" dirty="0"/>
              <a:t>Ogni cittadino italiano riceve </a:t>
            </a:r>
            <a:r>
              <a:rPr lang="it-IT" sz="1600" b="1" dirty="0"/>
              <a:t>meno di un decimo della protezione da povertà </a:t>
            </a:r>
            <a:r>
              <a:rPr lang="it-IT" sz="1600" dirty="0"/>
              <a:t>ed esclusione sociale che in Germania</a:t>
            </a:r>
          </a:p>
          <a:p>
            <a:pPr marL="285750" indent="-285750">
              <a:buFont typeface="Arial" panose="020B0604020202020204" pitchFamily="34" charset="0"/>
              <a:buChar char="•"/>
            </a:pPr>
            <a:r>
              <a:rPr lang="it-IT" sz="1600" dirty="0"/>
              <a:t>Siamo l’unico paese in cui </a:t>
            </a:r>
            <a:r>
              <a:rPr lang="it-IT" sz="1600" b="1" dirty="0"/>
              <a:t>la spesa per povertà ed esclusione sociale è diminuita nel periodo della crisi</a:t>
            </a:r>
          </a:p>
        </p:txBody>
      </p:sp>
      <p:sp>
        <p:nvSpPr>
          <p:cNvPr id="11" name="TextBox 10"/>
          <p:cNvSpPr txBox="1"/>
          <p:nvPr/>
        </p:nvSpPr>
        <p:spPr>
          <a:xfrm>
            <a:off x="182880" y="5843016"/>
            <a:ext cx="2523744" cy="261610"/>
          </a:xfrm>
          <a:prstGeom prst="rect">
            <a:avLst/>
          </a:prstGeom>
          <a:noFill/>
        </p:spPr>
        <p:txBody>
          <a:bodyPr wrap="square" rtlCol="0">
            <a:spAutoFit/>
          </a:bodyPr>
          <a:lstStyle/>
          <a:p>
            <a:r>
              <a:rPr lang="en-US" sz="1100" dirty="0"/>
              <a:t>Fonte: Eurostat, ESSPROS</a:t>
            </a:r>
          </a:p>
        </p:txBody>
      </p:sp>
    </p:spTree>
    <p:extLst>
      <p:ext uri="{BB962C8B-B14F-4D97-AF65-F5344CB8AC3E}">
        <p14:creationId xmlns:p14="http://schemas.microsoft.com/office/powerpoint/2010/main" xmlns="" val="2004480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20</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Gli esperimenti regionali</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7" name="CasellaDiTesto 2"/>
          <p:cNvSpPr txBox="1"/>
          <p:nvPr/>
        </p:nvSpPr>
        <p:spPr>
          <a:xfrm>
            <a:off x="400758" y="2112264"/>
            <a:ext cx="8424936" cy="3754874"/>
          </a:xfrm>
          <a:prstGeom prst="rect">
            <a:avLst/>
          </a:prstGeom>
          <a:solidFill>
            <a:schemeClr val="accent1">
              <a:lumMod val="20000"/>
              <a:lumOff val="80000"/>
            </a:schemeClr>
          </a:solidFill>
        </p:spPr>
        <p:txBody>
          <a:bodyPr wrap="square" rtlCol="0">
            <a:spAutoFit/>
          </a:bodyPr>
          <a:lstStyle/>
          <a:p>
            <a:pPr marL="285750" indent="-285750">
              <a:buFont typeface="Arial" panose="020B0604020202020204" pitchFamily="34" charset="0"/>
              <a:buChar char="•"/>
            </a:pPr>
            <a:r>
              <a:rPr lang="it-IT" dirty="0"/>
              <a:t>I requisiti amministrativi ed economici, seppur eterogenei, ricalcano quelli del SIA. Prevedono cioè un </a:t>
            </a:r>
            <a:r>
              <a:rPr lang="it-IT" b="1" dirty="0"/>
              <a:t>requisito di cittadinanza</a:t>
            </a:r>
            <a:r>
              <a:rPr lang="it-IT" dirty="0"/>
              <a:t>, uno </a:t>
            </a:r>
            <a:r>
              <a:rPr lang="it-IT" b="1" dirty="0"/>
              <a:t>minimo di residenza </a:t>
            </a:r>
            <a:r>
              <a:rPr lang="it-IT" dirty="0"/>
              <a:t>in regione (fra i 12 ed i 36 mesi) ed una </a:t>
            </a:r>
            <a:r>
              <a:rPr lang="it-IT" b="1" dirty="0"/>
              <a:t>soglia ISEE (fra € 3000 e € 6000)</a:t>
            </a:r>
            <a:endParaRPr lang="it-IT" dirty="0"/>
          </a:p>
          <a:p>
            <a:pPr marL="285750" indent="-285750">
              <a:buFont typeface="Arial" panose="020B0604020202020204" pitchFamily="34" charset="0"/>
              <a:buChar char="•"/>
            </a:pPr>
            <a:endParaRPr lang="it-IT" sz="1000" dirty="0"/>
          </a:p>
          <a:p>
            <a:pPr marL="285750" indent="-285750">
              <a:buFont typeface="Arial" panose="020B0604020202020204" pitchFamily="34" charset="0"/>
              <a:buChar char="•"/>
            </a:pPr>
            <a:r>
              <a:rPr lang="it-IT" dirty="0"/>
              <a:t>L'erogazione è attivata per un periodo </a:t>
            </a:r>
            <a:r>
              <a:rPr lang="it-IT" b="1" dirty="0"/>
              <a:t>fra i 4 ed i 12 mesi</a:t>
            </a:r>
            <a:r>
              <a:rPr lang="it-IT" dirty="0"/>
              <a:t> spesso rinnovabili</a:t>
            </a:r>
          </a:p>
          <a:p>
            <a:pPr marL="285750" indent="-285750">
              <a:buFont typeface="Arial" panose="020B0604020202020204" pitchFamily="34" charset="0"/>
              <a:buChar char="•"/>
            </a:pPr>
            <a:endParaRPr lang="it-IT" sz="1000" dirty="0"/>
          </a:p>
          <a:p>
            <a:pPr marL="285750" indent="-285750">
              <a:buFont typeface="Arial" panose="020B0604020202020204" pitchFamily="34" charset="0"/>
              <a:buChar char="•"/>
            </a:pPr>
            <a:r>
              <a:rPr lang="it-IT" dirty="0"/>
              <a:t>L’ammontare della prestazione si aggira </a:t>
            </a:r>
            <a:r>
              <a:rPr lang="it-IT" b="1" dirty="0"/>
              <a:t>fra gli € 300 e gli € 600 mensili</a:t>
            </a:r>
            <a:r>
              <a:rPr lang="it-IT" dirty="0"/>
              <a:t>, secondo la composizione del nucleo familiare</a:t>
            </a:r>
          </a:p>
          <a:p>
            <a:pPr marL="285750" indent="-285750">
              <a:buFont typeface="Arial" panose="020B0604020202020204" pitchFamily="34" charset="0"/>
              <a:buChar char="•"/>
            </a:pPr>
            <a:endParaRPr lang="it-IT" sz="1000" dirty="0"/>
          </a:p>
          <a:p>
            <a:pPr marL="285750" indent="-285750">
              <a:buFont typeface="Arial" panose="020B0604020202020204" pitchFamily="34" charset="0"/>
              <a:buChar char="•"/>
            </a:pPr>
            <a:r>
              <a:rPr lang="it-IT" dirty="0"/>
              <a:t>Il beneficio in tutti i casi è </a:t>
            </a:r>
            <a:r>
              <a:rPr lang="it-IT" b="1" dirty="0"/>
              <a:t>condizionato a qualche forma di reinserimento lavorativo o sociale</a:t>
            </a:r>
            <a:r>
              <a:rPr lang="it-IT" dirty="0"/>
              <a:t> (disponibilità al lavoro, formazione etc.)</a:t>
            </a:r>
          </a:p>
          <a:p>
            <a:pPr marL="285750" indent="-285750">
              <a:buFont typeface="Arial" panose="020B0604020202020204" pitchFamily="34" charset="0"/>
              <a:buChar char="•"/>
            </a:pPr>
            <a:endParaRPr lang="it-IT" sz="1000" dirty="0"/>
          </a:p>
          <a:p>
            <a:pPr marL="285750" indent="-285750">
              <a:buFont typeface="Arial" panose="020B0604020202020204" pitchFamily="34" charset="0"/>
              <a:buChar char="•"/>
            </a:pPr>
            <a:r>
              <a:rPr lang="it-IT" dirty="0"/>
              <a:t>Il progetto PIL della Lombardia prevede l’erogazione fino a € 1800 in 6 mesi ai residenti o domiciliati in regione disoccupati da più di 36 mesi non percettori di altri sostegni di disoccupazione e con un ISEE fino a € 20.000</a:t>
            </a:r>
          </a:p>
        </p:txBody>
      </p:sp>
      <p:sp>
        <p:nvSpPr>
          <p:cNvPr id="3" name="Rectangle 2"/>
          <p:cNvSpPr/>
          <p:nvPr/>
        </p:nvSpPr>
        <p:spPr>
          <a:xfrm>
            <a:off x="400758" y="1124712"/>
            <a:ext cx="8419714" cy="707886"/>
          </a:xfrm>
          <a:prstGeom prst="rect">
            <a:avLst/>
          </a:prstGeom>
          <a:solidFill>
            <a:schemeClr val="accent3">
              <a:lumMod val="60000"/>
              <a:lumOff val="40000"/>
            </a:schemeClr>
          </a:solidFill>
        </p:spPr>
        <p:txBody>
          <a:bodyPr wrap="square">
            <a:spAutoFit/>
          </a:bodyPr>
          <a:lstStyle/>
          <a:p>
            <a:r>
              <a:rPr lang="it-IT" sz="2000" dirty="0"/>
              <a:t>Forme di reddito minimo di inclusione sono presenti già da alcuni anni in </a:t>
            </a:r>
            <a:r>
              <a:rPr lang="it-IT" sz="2000" b="1" dirty="0"/>
              <a:t>Trentino, Alto Adige, Puglia </a:t>
            </a:r>
            <a:r>
              <a:rPr lang="it-IT" sz="2000" dirty="0"/>
              <a:t>(‘‘Reddito di dignità’’)</a:t>
            </a:r>
            <a:r>
              <a:rPr lang="it-IT" sz="2000" b="1" dirty="0"/>
              <a:t>, Friuli, Basilicata e Molise</a:t>
            </a:r>
          </a:p>
        </p:txBody>
      </p:sp>
    </p:spTree>
    <p:extLst>
      <p:ext uri="{BB962C8B-B14F-4D97-AF65-F5344CB8AC3E}">
        <p14:creationId xmlns:p14="http://schemas.microsoft.com/office/powerpoint/2010/main" xmlns="" val="2836617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21</a:t>
            </a:fld>
            <a:endParaRPr lang="it-IT" dirty="0"/>
          </a:p>
        </p:txBody>
      </p:sp>
      <p:sp>
        <p:nvSpPr>
          <p:cNvPr id="5" name="Title 4"/>
          <p:cNvSpPr>
            <a:spLocks noGrp="1"/>
          </p:cNvSpPr>
          <p:nvPr>
            <p:ph type="ctrTitle"/>
          </p:nvPr>
        </p:nvSpPr>
        <p:spPr>
          <a:xfrm>
            <a:off x="719064" y="562126"/>
            <a:ext cx="8424936" cy="936103"/>
          </a:xfrm>
        </p:spPr>
        <p:txBody>
          <a:bodyPr>
            <a:noAutofit/>
          </a:bodyPr>
          <a:lstStyle/>
          <a:p>
            <a:r>
              <a:rPr lang="it-IT" sz="3000" b="1" dirty="0"/>
              <a:t>Il “reddito di solidarietà attiva” simile al REI</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9" name="Title 4"/>
          <p:cNvSpPr txBox="1">
            <a:spLocks/>
          </p:cNvSpPr>
          <p:nvPr/>
        </p:nvSpPr>
        <p:spPr>
          <a:xfrm>
            <a:off x="197767" y="-9292"/>
            <a:ext cx="8424936" cy="93610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b="1" dirty="0"/>
              <a:t>Francia:</a:t>
            </a:r>
          </a:p>
        </p:txBody>
      </p:sp>
      <p:graphicFrame>
        <p:nvGraphicFramePr>
          <p:cNvPr id="34" name="Tabella 33"/>
          <p:cNvGraphicFramePr>
            <a:graphicFrameLocks noGrp="1"/>
          </p:cNvGraphicFramePr>
          <p:nvPr>
            <p:extLst>
              <p:ext uri="{D42A27DB-BD31-4B8C-83A1-F6EECF244321}">
                <p14:modId xmlns:p14="http://schemas.microsoft.com/office/powerpoint/2010/main" xmlns="" val="3533239961"/>
              </p:ext>
            </p:extLst>
          </p:nvPr>
        </p:nvGraphicFramePr>
        <p:xfrm>
          <a:off x="395884" y="1529336"/>
          <a:ext cx="8424588" cy="4313680"/>
        </p:xfrm>
        <a:graphic>
          <a:graphicData uri="http://schemas.openxmlformats.org/drawingml/2006/table">
            <a:tbl>
              <a:tblPr>
                <a:tableStyleId>{2D5ABB26-0587-4C30-8999-92F81FD0307C}</a:tableStyleId>
              </a:tblPr>
              <a:tblGrid>
                <a:gridCol w="1600595">
                  <a:extLst>
                    <a:ext uri="{9D8B030D-6E8A-4147-A177-3AD203B41FA5}">
                      <a16:colId xmlns:a16="http://schemas.microsoft.com/office/drawing/2014/main" xmlns="" val="20000"/>
                    </a:ext>
                  </a:extLst>
                </a:gridCol>
                <a:gridCol w="6823993">
                  <a:extLst>
                    <a:ext uri="{9D8B030D-6E8A-4147-A177-3AD203B41FA5}">
                      <a16:colId xmlns:a16="http://schemas.microsoft.com/office/drawing/2014/main" xmlns="" val="20001"/>
                    </a:ext>
                  </a:extLst>
                </a:gridCol>
              </a:tblGrid>
              <a:tr h="445233">
                <a:tc>
                  <a:txBody>
                    <a:bodyPr/>
                    <a:lstStyle/>
                    <a:p>
                      <a:pPr algn="ctr" fontAlgn="ctr"/>
                      <a:r>
                        <a:rPr lang="it-IT" sz="1700" b="1" u="none" strike="noStrike" dirty="0">
                          <a:effectLst/>
                        </a:rPr>
                        <a:t> Nome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it-IT" sz="1700" u="none" strike="noStrike" dirty="0">
                          <a:effectLst/>
                        </a:rPr>
                        <a:t>  </a:t>
                      </a:r>
                      <a:r>
                        <a:rPr lang="it-IT" sz="2000" b="1" u="none" strike="noStrike" dirty="0">
                          <a:effectLst/>
                        </a:rPr>
                        <a:t> </a:t>
                      </a:r>
                      <a:r>
                        <a:rPr lang="it-IT" sz="2000" b="1" u="none" strike="noStrike" dirty="0" err="1">
                          <a:effectLst/>
                        </a:rPr>
                        <a:t>Revenu</a:t>
                      </a:r>
                      <a:r>
                        <a:rPr lang="it-IT" sz="2000" b="1" u="none" strike="noStrike" dirty="0">
                          <a:effectLst/>
                        </a:rPr>
                        <a:t> de </a:t>
                      </a:r>
                      <a:r>
                        <a:rPr lang="it-IT" sz="2000" b="1" u="none" strike="noStrike" dirty="0" err="1">
                          <a:effectLst/>
                        </a:rPr>
                        <a:t>solidarité</a:t>
                      </a:r>
                      <a:r>
                        <a:rPr lang="it-IT" sz="2000" b="1" u="none" strike="noStrike" dirty="0">
                          <a:effectLst/>
                        </a:rPr>
                        <a:t> </a:t>
                      </a:r>
                      <a:r>
                        <a:rPr lang="it-IT" sz="2000" b="1" u="none" strike="noStrike" dirty="0" err="1">
                          <a:effectLst/>
                        </a:rPr>
                        <a:t>active</a:t>
                      </a:r>
                      <a:r>
                        <a:rPr lang="it-IT" sz="2000" b="1" u="none" strike="noStrike" dirty="0">
                          <a:effectLst/>
                        </a:rPr>
                        <a:t> (RSA)</a:t>
                      </a:r>
                      <a:endParaRPr lang="it-IT" sz="20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0">
                <a:tc>
                  <a:txBody>
                    <a:bodyPr/>
                    <a:lstStyle/>
                    <a:p>
                      <a:pPr algn="ctr" fontAlgn="ctr"/>
                      <a:endParaRPr lang="it-IT" sz="1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endParaRPr lang="it-IT" sz="1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531777">
                <a:tc>
                  <a:txBody>
                    <a:bodyPr/>
                    <a:lstStyle/>
                    <a:p>
                      <a:pPr algn="ctr" fontAlgn="ctr"/>
                      <a:r>
                        <a:rPr lang="it-IT" sz="1700" b="1" u="none" strike="noStrike" dirty="0">
                          <a:effectLst/>
                        </a:rPr>
                        <a:t> Prestazioni</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1700" b="1" u="none" strike="noStrike" dirty="0">
                          <a:effectLst/>
                        </a:rPr>
                        <a:t>€ </a:t>
                      </a:r>
                      <a:r>
                        <a:rPr lang="sk-SK" sz="1700" b="1" i="0" kern="1200" dirty="0">
                          <a:solidFill>
                            <a:schemeClr val="tx1"/>
                          </a:solidFill>
                          <a:effectLst/>
                          <a:latin typeface="+mn-lt"/>
                          <a:ea typeface="+mn-ea"/>
                          <a:cs typeface="+mn-cs"/>
                        </a:rPr>
                        <a:t>514 </a:t>
                      </a:r>
                      <a:r>
                        <a:rPr lang="it-IT" sz="1700" b="0" i="0" kern="1200" dirty="0">
                          <a:solidFill>
                            <a:schemeClr val="tx1"/>
                          </a:solidFill>
                          <a:effectLst/>
                          <a:latin typeface="+mn-lt"/>
                          <a:ea typeface="+mn-ea"/>
                          <a:cs typeface="+mn-cs"/>
                        </a:rPr>
                        <a:t>mensili </a:t>
                      </a:r>
                      <a:r>
                        <a:rPr lang="sk-SK" sz="1700" b="0" i="0" kern="1200" dirty="0">
                          <a:solidFill>
                            <a:schemeClr val="tx1"/>
                          </a:solidFill>
                          <a:effectLst/>
                          <a:latin typeface="+mn-lt"/>
                          <a:ea typeface="+mn-ea"/>
                          <a:cs typeface="+mn-cs"/>
                        </a:rPr>
                        <a:t>(single),</a:t>
                      </a:r>
                      <a:r>
                        <a:rPr lang="sk-SK" sz="1700" b="0" i="0" kern="1200" baseline="0" dirty="0">
                          <a:solidFill>
                            <a:schemeClr val="tx1"/>
                          </a:solidFill>
                          <a:effectLst/>
                          <a:latin typeface="+mn-lt"/>
                          <a:ea typeface="+mn-ea"/>
                          <a:cs typeface="+mn-cs"/>
                        </a:rPr>
                        <a:t>  </a:t>
                      </a:r>
                      <a:r>
                        <a:rPr lang="sk-SK" sz="1700" b="1" i="0" kern="1200" baseline="0" dirty="0">
                          <a:solidFill>
                            <a:schemeClr val="tx1"/>
                          </a:solidFill>
                          <a:effectLst/>
                          <a:latin typeface="+mn-lt"/>
                          <a:ea typeface="+mn-ea"/>
                          <a:cs typeface="+mn-cs"/>
                        </a:rPr>
                        <a:t>€ </a:t>
                      </a:r>
                      <a:r>
                        <a:rPr lang="pt-BR" sz="1700" b="1" i="0" kern="1200" dirty="0">
                          <a:solidFill>
                            <a:schemeClr val="tx1"/>
                          </a:solidFill>
                          <a:effectLst/>
                          <a:latin typeface="+mn-lt"/>
                          <a:ea typeface="+mn-ea"/>
                          <a:cs typeface="+mn-cs"/>
                        </a:rPr>
                        <a:t>1080</a:t>
                      </a:r>
                      <a:r>
                        <a:rPr lang="pt-BR" sz="1700" b="0" i="0" kern="1200" dirty="0">
                          <a:solidFill>
                            <a:schemeClr val="tx1"/>
                          </a:solidFill>
                          <a:effectLst/>
                          <a:latin typeface="+mn-lt"/>
                          <a:ea typeface="+mn-ea"/>
                          <a:cs typeface="+mn-cs"/>
                        </a:rPr>
                        <a:t> (coppia</a:t>
                      </a:r>
                      <a:r>
                        <a:rPr lang="pt-BR" sz="1700" b="0" i="0" kern="1200" baseline="0" dirty="0">
                          <a:solidFill>
                            <a:schemeClr val="tx1"/>
                          </a:solidFill>
                          <a:effectLst/>
                          <a:latin typeface="+mn-lt"/>
                          <a:ea typeface="+mn-ea"/>
                          <a:cs typeface="+mn-cs"/>
                        </a:rPr>
                        <a:t> con 2 figli), decrescenti con il reddito</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2"/>
                  </a:ext>
                </a:extLst>
              </a:tr>
              <a:tr h="422838">
                <a:tc>
                  <a:txBody>
                    <a:bodyPr/>
                    <a:lstStyle/>
                    <a:p>
                      <a:pPr algn="ctr" fontAlgn="ctr"/>
                      <a:r>
                        <a:rPr lang="it-IT" sz="1700" b="1" u="none" strike="noStrike" dirty="0">
                          <a:effectLst/>
                        </a:rPr>
                        <a:t> Condizionalità</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1700" b="1" u="none" strike="noStrike" dirty="0">
                          <a:effectLst/>
                        </a:rPr>
                        <a:t>SÌ</a:t>
                      </a:r>
                      <a:r>
                        <a:rPr lang="it-IT" sz="1700" b="0" u="none" strike="noStrike" dirty="0">
                          <a:effectLst/>
                        </a:rPr>
                        <a:t>, in tutto </a:t>
                      </a:r>
                      <a:r>
                        <a:rPr lang="it-IT" sz="1800" dirty="0"/>
                        <a:t>simile al REI italiano (obbligo</a:t>
                      </a:r>
                      <a:r>
                        <a:rPr lang="it-IT" sz="1800" baseline="0" dirty="0"/>
                        <a:t> di attivarsi nel </a:t>
                      </a:r>
                      <a:r>
                        <a:rPr lang="it-IT" sz="1800" baseline="0" dirty="0" err="1"/>
                        <a:t>m.d.lavoro</a:t>
                      </a:r>
                      <a:r>
                        <a:rPr lang="it-IT" sz="1800" baseline="0" dirty="0"/>
                        <a:t>)</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451809">
                <a:tc>
                  <a:txBody>
                    <a:bodyPr/>
                    <a:lstStyle/>
                    <a:p>
                      <a:pPr algn="ctr" fontAlgn="ctr"/>
                      <a:r>
                        <a:rPr lang="it-IT" sz="1700" b="1" u="none" strike="noStrike" dirty="0">
                          <a:effectLst/>
                        </a:rPr>
                        <a:t> Costi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en-US" sz="1700" dirty="0"/>
                        <a:t>   </a:t>
                      </a:r>
                      <a:r>
                        <a:rPr lang="it-IT" sz="1700" b="1" u="none" strike="noStrike" dirty="0">
                          <a:effectLst/>
                        </a:rPr>
                        <a:t>€ 10 </a:t>
                      </a:r>
                      <a:r>
                        <a:rPr lang="it-IT" sz="1700" b="1" u="none" strike="noStrike" dirty="0" err="1">
                          <a:effectLst/>
                        </a:rPr>
                        <a:t>mld</a:t>
                      </a:r>
                      <a:r>
                        <a:rPr lang="it-IT" sz="1700" u="none" strike="noStrike" baseline="0" dirty="0">
                          <a:effectLst/>
                        </a:rPr>
                        <a:t>   (</a:t>
                      </a:r>
                      <a:r>
                        <a:rPr lang="it-IT" sz="1700" b="1" u="none" strike="noStrike" baseline="0" dirty="0">
                          <a:effectLst/>
                        </a:rPr>
                        <a:t>0,4% </a:t>
                      </a:r>
                      <a:r>
                        <a:rPr lang="it-IT" sz="1700" u="none" strike="noStrike" baseline="0" dirty="0">
                          <a:effectLst/>
                        </a:rPr>
                        <a:t>del PIL)</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4"/>
                  </a:ext>
                </a:extLst>
              </a:tr>
              <a:tr h="448776">
                <a:tc>
                  <a:txBody>
                    <a:bodyPr/>
                    <a:lstStyle/>
                    <a:p>
                      <a:pPr algn="ctr" fontAlgn="ctr"/>
                      <a:r>
                        <a:rPr lang="it-IT" sz="1700" b="1" u="none" strike="noStrike" dirty="0">
                          <a:effectLst/>
                        </a:rPr>
                        <a:t> Beneficiari</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fontAlgn="ctr"/>
                      <a:r>
                        <a:rPr lang="it-IT" sz="1700" u="none" strike="noStrike" dirty="0">
                          <a:effectLst/>
                        </a:rPr>
                        <a:t>   </a:t>
                      </a:r>
                      <a:r>
                        <a:rPr lang="it-IT" sz="1700" b="1" u="none" strike="noStrike" dirty="0">
                          <a:effectLst/>
                        </a:rPr>
                        <a:t>2.000.000 </a:t>
                      </a:r>
                      <a:r>
                        <a:rPr lang="it-IT" sz="1700" b="0" u="none" strike="noStrike" dirty="0">
                          <a:effectLst/>
                        </a:rPr>
                        <a:t>individui in difficoltà &gt;25 anni o giovani non studenti</a:t>
                      </a:r>
                      <a:r>
                        <a:rPr lang="it-IT" sz="1700" b="0" u="none" strike="noStrike" baseline="0" dirty="0">
                          <a:effectLst/>
                        </a:rPr>
                        <a:t> &gt;18 e &lt;25</a:t>
                      </a:r>
                      <a:endParaRPr lang="it-IT" sz="1700" b="0"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r h="1981780">
                <a:tc>
                  <a:txBody>
                    <a:bodyPr/>
                    <a:lstStyle/>
                    <a:p>
                      <a:pPr algn="ctr" fontAlgn="ctr"/>
                      <a:r>
                        <a:rPr lang="it-IT" sz="1700" b="1" u="none" strike="noStrike" dirty="0">
                          <a:effectLst/>
                        </a:rPr>
                        <a:t> Note</a:t>
                      </a:r>
                      <a:endParaRPr lang="it-IT" sz="1700" b="1" i="0" u="none" strike="noStrike" dirty="0">
                        <a:solidFill>
                          <a:srgbClr val="000000"/>
                        </a:solidFill>
                        <a:effectLst/>
                        <a:latin typeface="Calibri"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l" rtl="0" fontAlgn="ctr"/>
                      <a:endParaRPr lang="it-IT" sz="1600" b="0" i="0" u="none" strike="noStrike" dirty="0">
                        <a:solidFill>
                          <a:srgbClr val="000000"/>
                        </a:solidFill>
                        <a:effectLst/>
                        <a:latin typeface="Calibri (Corpo)" charset="0"/>
                      </a:endParaRPr>
                    </a:p>
                  </a:txBody>
                  <a:tcPr marL="6067" marR="6067" marT="6067"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6"/>
                  </a:ext>
                </a:extLst>
              </a:tr>
            </a:tbl>
          </a:graphicData>
        </a:graphic>
      </p:graphicFrame>
      <p:sp>
        <p:nvSpPr>
          <p:cNvPr id="35" name="CasellaDiTesto 34"/>
          <p:cNvSpPr txBox="1"/>
          <p:nvPr/>
        </p:nvSpPr>
        <p:spPr>
          <a:xfrm>
            <a:off x="2013408" y="3977640"/>
            <a:ext cx="6728256" cy="1723549"/>
          </a:xfrm>
          <a:prstGeom prst="rect">
            <a:avLst/>
          </a:prstGeom>
          <a:noFill/>
        </p:spPr>
        <p:txBody>
          <a:bodyPr wrap="square" rtlCol="0">
            <a:spAutoFit/>
          </a:bodyPr>
          <a:lstStyle/>
          <a:p>
            <a:pPr marL="342900" indent="-342900" fontAlgn="ctr">
              <a:buFont typeface="Arial" panose="020B0604020202020204" pitchFamily="34" charset="0"/>
              <a:buChar char="•"/>
            </a:pPr>
            <a:r>
              <a:rPr lang="it-IT" sz="2000" dirty="0"/>
              <a:t>Il RSA fornisce un sostegno economico variabile a seconda della composizione del nucleo familiare</a:t>
            </a:r>
            <a:br>
              <a:rPr lang="it-IT" sz="2000" dirty="0"/>
            </a:br>
            <a:endParaRPr lang="it-IT" sz="600" dirty="0"/>
          </a:p>
          <a:p>
            <a:pPr marL="342900" indent="-342900" fontAlgn="ctr">
              <a:buFont typeface="Arial" panose="020B0604020202020204" pitchFamily="34" charset="0"/>
              <a:buChar char="•"/>
            </a:pPr>
            <a:r>
              <a:rPr lang="it-IT" sz="2000" dirty="0"/>
              <a:t>Se il beneficiario percepisce redditi da lavoro inferiori alla soglia massima (€ 17.500 single, € 35.000 coppia con 2 figli), l’RSA </a:t>
            </a:r>
            <a:r>
              <a:rPr lang="it-IT" sz="2000" b="1" dirty="0"/>
              <a:t>colma la differenza</a:t>
            </a:r>
            <a:r>
              <a:rPr lang="it-IT" sz="2000" dirty="0"/>
              <a:t> fra essa il reddito del lavoratore</a:t>
            </a:r>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36" name="CasellaDiTesto 35"/>
          <p:cNvSpPr txBox="1"/>
          <p:nvPr/>
        </p:nvSpPr>
        <p:spPr>
          <a:xfrm>
            <a:off x="395884" y="6453336"/>
            <a:ext cx="6041492" cy="400110"/>
          </a:xfrm>
          <a:prstGeom prst="rect">
            <a:avLst/>
          </a:prstGeom>
          <a:noFill/>
        </p:spPr>
        <p:txBody>
          <a:bodyPr wrap="square" rtlCol="0">
            <a:spAutoFit/>
          </a:bodyPr>
          <a:lstStyle/>
          <a:p>
            <a:r>
              <a:rPr lang="it-IT" sz="1000" i="1" dirty="0"/>
              <a:t>Dati:  </a:t>
            </a:r>
            <a:r>
              <a:rPr lang="it-IT" sz="1000" i="1" dirty="0">
                <a:hlinkClick r:id="rId4"/>
              </a:rPr>
              <a:t>http://www.oecd-ilibrary.org/economics/oecd-economic-surveys-france-2013_eco_surveys-fra-2013-en</a:t>
            </a:r>
            <a:endParaRPr lang="it-IT" sz="1000" i="1" dirty="0"/>
          </a:p>
          <a:p>
            <a:r>
              <a:rPr lang="it-IT" sz="1000" i="1" dirty="0"/>
              <a:t>          </a:t>
            </a:r>
            <a:r>
              <a:rPr lang="it-IT" sz="1000" i="1" dirty="0">
                <a:hlinkClick r:id="rId5"/>
              </a:rPr>
              <a:t>http://www.financespubliques.fr/glossaire/terme/revenusolidariteactive/</a:t>
            </a:r>
            <a:endParaRPr lang="it-IT" sz="1000" i="1" dirty="0"/>
          </a:p>
        </p:txBody>
      </p:sp>
      <p:pic>
        <p:nvPicPr>
          <p:cNvPr id="12" name="Immagine 11"/>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113464" y="180904"/>
            <a:ext cx="1276424" cy="1276424"/>
          </a:xfrm>
          <a:prstGeom prst="rect">
            <a:avLst/>
          </a:prstGeom>
        </p:spPr>
      </p:pic>
    </p:spTree>
    <p:extLst>
      <p:ext uri="{BB962C8B-B14F-4D97-AF65-F5344CB8AC3E}">
        <p14:creationId xmlns:p14="http://schemas.microsoft.com/office/powerpoint/2010/main" xmlns="" val="1298042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10" name="Rettangolo 8"/>
          <p:cNvSpPr>
            <a:spLocks noChangeAspect="1"/>
          </p:cNvSpPr>
          <p:nvPr/>
        </p:nvSpPr>
        <p:spPr>
          <a:xfrm>
            <a:off x="295564" y="1165928"/>
            <a:ext cx="8524908" cy="4896544"/>
          </a:xfrm>
          <a:prstGeom prst="rect">
            <a:avLst/>
          </a:prstGeom>
          <a:solidFill>
            <a:schemeClr val="bg1">
              <a:lumMod val="85000"/>
            </a:schemeClr>
          </a:solidFill>
        </p:spPr>
        <p:txBody>
          <a:bodyPr wrap="square">
            <a:noAutofit/>
          </a:bodyPr>
          <a:lstStyle/>
          <a:p>
            <a:r>
              <a:rPr lang="it-IT" b="1" dirty="0">
                <a:solidFill>
                  <a:schemeClr val="tx1">
                    <a:lumMod val="95000"/>
                    <a:lumOff val="5000"/>
                  </a:schemeClr>
                </a:solidFill>
              </a:rPr>
              <a:t>I beneficiari</a:t>
            </a:r>
          </a:p>
          <a:p>
            <a:pPr marL="285750" indent="-285750">
              <a:buFont typeface="Arial" panose="020B0604020202020204" pitchFamily="34" charset="0"/>
              <a:buChar char="•"/>
            </a:pPr>
            <a:r>
              <a:rPr lang="it-IT" b="1" dirty="0">
                <a:solidFill>
                  <a:schemeClr val="tx1">
                    <a:lumMod val="95000"/>
                    <a:lumOff val="5000"/>
                  </a:schemeClr>
                </a:solidFill>
              </a:rPr>
              <a:t>Cittadini italiani</a:t>
            </a:r>
            <a:r>
              <a:rPr lang="it-IT" dirty="0">
                <a:solidFill>
                  <a:schemeClr val="tx1">
                    <a:lumMod val="95000"/>
                    <a:lumOff val="5000"/>
                  </a:schemeClr>
                </a:solidFill>
              </a:rPr>
              <a:t>, </a:t>
            </a:r>
            <a:r>
              <a:rPr lang="it-IT" b="1" dirty="0">
                <a:solidFill>
                  <a:schemeClr val="tx1">
                    <a:lumMod val="95000"/>
                    <a:lumOff val="5000"/>
                  </a:schemeClr>
                </a:solidFill>
              </a:rPr>
              <a:t>europei</a:t>
            </a:r>
            <a:r>
              <a:rPr lang="it-IT" dirty="0">
                <a:solidFill>
                  <a:schemeClr val="tx1">
                    <a:lumMod val="95000"/>
                    <a:lumOff val="5000"/>
                  </a:schemeClr>
                </a:solidFill>
              </a:rPr>
              <a:t> o di Paesi che sottoscriveranno convenzioni bilaterali </a:t>
            </a:r>
            <a:r>
              <a:rPr lang="it-IT" b="1" dirty="0">
                <a:solidFill>
                  <a:schemeClr val="tx1">
                    <a:lumMod val="95000"/>
                    <a:lumOff val="5000"/>
                  </a:schemeClr>
                </a:solidFill>
              </a:rPr>
              <a:t>purché</a:t>
            </a:r>
            <a:r>
              <a:rPr lang="it-IT" dirty="0">
                <a:solidFill>
                  <a:schemeClr val="tx1">
                    <a:lumMod val="95000"/>
                    <a:lumOff val="5000"/>
                  </a:schemeClr>
                </a:solidFill>
              </a:rPr>
              <a:t> </a:t>
            </a:r>
            <a:r>
              <a:rPr lang="it-IT" b="1" dirty="0">
                <a:solidFill>
                  <a:schemeClr val="tx1">
                    <a:lumMod val="95000"/>
                    <a:lumOff val="5000"/>
                  </a:schemeClr>
                </a:solidFill>
              </a:rPr>
              <a:t>maggiorenni e residenti in Italia </a:t>
            </a:r>
            <a:r>
              <a:rPr lang="it-IT" dirty="0">
                <a:solidFill>
                  <a:schemeClr val="tx1">
                    <a:lumMod val="95000"/>
                    <a:lumOff val="5000"/>
                  </a:schemeClr>
                </a:solidFill>
              </a:rPr>
              <a:t>(senza nessun minimo). </a:t>
            </a:r>
          </a:p>
          <a:p>
            <a:pPr marL="285750" indent="-285750">
              <a:buFont typeface="Arial" panose="020B0604020202020204" pitchFamily="34" charset="0"/>
              <a:buChar char="•"/>
            </a:pPr>
            <a:r>
              <a:rPr lang="it-IT" b="1" dirty="0">
                <a:solidFill>
                  <a:schemeClr val="tx1">
                    <a:lumMod val="95000"/>
                    <a:lumOff val="5000"/>
                  </a:schemeClr>
                </a:solidFill>
              </a:rPr>
              <a:t>Nessuna soglia </a:t>
            </a:r>
            <a:r>
              <a:rPr lang="it-IT" dirty="0">
                <a:solidFill>
                  <a:schemeClr val="tx1">
                    <a:lumMod val="95000"/>
                    <a:lumOff val="5000"/>
                  </a:schemeClr>
                </a:solidFill>
              </a:rPr>
              <a:t>patrimoniale o ISEE</a:t>
            </a:r>
          </a:p>
          <a:p>
            <a:pPr marL="285750" indent="-285750">
              <a:buFont typeface="Arial" panose="020B0604020202020204" pitchFamily="34" charset="0"/>
              <a:buChar char="•"/>
            </a:pPr>
            <a:r>
              <a:rPr lang="it-IT" b="1" dirty="0">
                <a:solidFill>
                  <a:schemeClr val="tx1">
                    <a:lumMod val="95000"/>
                    <a:lumOff val="5000"/>
                  </a:schemeClr>
                </a:solidFill>
              </a:rPr>
              <a:t>Fra i 18 ed i 25 anni </a:t>
            </a:r>
            <a:r>
              <a:rPr lang="it-IT" dirty="0">
                <a:solidFill>
                  <a:schemeClr val="tx1">
                    <a:lumMod val="95000"/>
                    <a:lumOff val="5000"/>
                  </a:schemeClr>
                </a:solidFill>
              </a:rPr>
              <a:t>è necessario essere il possesso di una </a:t>
            </a:r>
            <a:r>
              <a:rPr lang="it-IT" b="1" dirty="0">
                <a:solidFill>
                  <a:schemeClr val="tx1">
                    <a:lumMod val="95000"/>
                    <a:lumOff val="5000"/>
                  </a:schemeClr>
                </a:solidFill>
              </a:rPr>
              <a:t>qualifica professionale </a:t>
            </a:r>
            <a:r>
              <a:rPr lang="it-IT" dirty="0">
                <a:solidFill>
                  <a:schemeClr val="tx1">
                    <a:lumMod val="95000"/>
                    <a:lumOff val="5000"/>
                  </a:schemeClr>
                </a:solidFill>
              </a:rPr>
              <a:t>o di un diploma di istruzione secondaria di secondo grado</a:t>
            </a:r>
          </a:p>
          <a:p>
            <a:pPr lvl="0"/>
            <a:r>
              <a:rPr lang="it-IT" b="1" dirty="0">
                <a:solidFill>
                  <a:schemeClr val="tx1">
                    <a:lumMod val="95000"/>
                    <a:lumOff val="5000"/>
                  </a:schemeClr>
                </a:solidFill>
              </a:rPr>
              <a:t>Che cos’è</a:t>
            </a:r>
          </a:p>
          <a:p>
            <a:pPr marL="285750" indent="-285750">
              <a:buFont typeface="Arial" panose="020B0604020202020204" pitchFamily="34" charset="0"/>
              <a:buChar char="•"/>
            </a:pPr>
            <a:r>
              <a:rPr lang="it-IT" b="1" dirty="0">
                <a:solidFill>
                  <a:schemeClr val="tx1">
                    <a:lumMod val="95000"/>
                    <a:lumOff val="5000"/>
                  </a:schemeClr>
                </a:solidFill>
              </a:rPr>
              <a:t>Importo variabile </a:t>
            </a:r>
            <a:r>
              <a:rPr lang="it-IT" dirty="0">
                <a:solidFill>
                  <a:schemeClr val="tx1">
                    <a:lumMod val="95000"/>
                    <a:lumOff val="5000"/>
                  </a:schemeClr>
                </a:solidFill>
              </a:rPr>
              <a:t>a integrazione della soglia di povertà </a:t>
            </a:r>
            <a:r>
              <a:rPr lang="it-IT" sz="1600" dirty="0">
                <a:solidFill>
                  <a:schemeClr val="tx1">
                    <a:lumMod val="95000"/>
                    <a:lumOff val="5000"/>
                  </a:schemeClr>
                </a:solidFill>
              </a:rPr>
              <a:t>(secondo la </a:t>
            </a:r>
            <a:r>
              <a:rPr lang="it-IT" sz="1600" dirty="0" err="1">
                <a:solidFill>
                  <a:schemeClr val="tx1">
                    <a:lumMod val="95000"/>
                    <a:lumOff val="5000"/>
                  </a:schemeClr>
                </a:solidFill>
              </a:rPr>
              <a:t>compos</a:t>
            </a:r>
            <a:r>
              <a:rPr lang="it-IT" sz="1600" dirty="0">
                <a:solidFill>
                  <a:schemeClr val="tx1">
                    <a:lumMod val="95000"/>
                    <a:lumOff val="5000"/>
                  </a:schemeClr>
                </a:solidFill>
              </a:rPr>
              <a:t>. del n. familiare secondo «scala </a:t>
            </a:r>
            <a:r>
              <a:rPr lang="it-IT" sz="1600" dirty="0" err="1">
                <a:solidFill>
                  <a:schemeClr val="tx1">
                    <a:lumMod val="95000"/>
                    <a:lumOff val="5000"/>
                  </a:schemeClr>
                </a:solidFill>
              </a:rPr>
              <a:t>equival</a:t>
            </a:r>
            <a:r>
              <a:rPr lang="it-IT" sz="1600" dirty="0">
                <a:solidFill>
                  <a:schemeClr val="tx1">
                    <a:lumMod val="95000"/>
                    <a:lumOff val="5000"/>
                  </a:schemeClr>
                </a:solidFill>
              </a:rPr>
              <a:t>. modificata OCSE»)</a:t>
            </a:r>
            <a:r>
              <a:rPr lang="it-IT" sz="2000" dirty="0">
                <a:solidFill>
                  <a:schemeClr val="tx1">
                    <a:lumMod val="95000"/>
                    <a:lumOff val="5000"/>
                  </a:schemeClr>
                </a:solidFill>
              </a:rPr>
              <a:t> </a:t>
            </a:r>
            <a:r>
              <a:rPr lang="it-IT" dirty="0">
                <a:solidFill>
                  <a:schemeClr val="tx1">
                    <a:lumMod val="95000"/>
                    <a:lumOff val="5000"/>
                  </a:schemeClr>
                </a:solidFill>
              </a:rPr>
              <a:t>e all'</a:t>
            </a:r>
            <a:r>
              <a:rPr lang="it-IT" dirty="0" err="1">
                <a:solidFill>
                  <a:schemeClr val="tx1">
                    <a:lumMod val="95000"/>
                    <a:lumOff val="5000"/>
                  </a:schemeClr>
                </a:solidFill>
              </a:rPr>
              <a:t>ind</a:t>
            </a:r>
            <a:r>
              <a:rPr lang="it-IT" dirty="0">
                <a:solidFill>
                  <a:schemeClr val="tx1">
                    <a:lumMod val="95000"/>
                    <a:lumOff val="5000"/>
                  </a:schemeClr>
                </a:solidFill>
              </a:rPr>
              <a:t>. di povertà monetaria UE nel 2014, pari a </a:t>
            </a:r>
            <a:r>
              <a:rPr lang="it-IT" b="1" dirty="0">
                <a:solidFill>
                  <a:schemeClr val="tx1">
                    <a:lumMod val="95000"/>
                    <a:lumOff val="5000"/>
                  </a:schemeClr>
                </a:solidFill>
              </a:rPr>
              <a:t>€ 780 mensili, 9.360 annui </a:t>
            </a:r>
            <a:r>
              <a:rPr lang="it-IT" dirty="0">
                <a:solidFill>
                  <a:schemeClr val="tx1">
                    <a:lumMod val="95000"/>
                    <a:lumOff val="5000"/>
                  </a:schemeClr>
                </a:solidFill>
              </a:rPr>
              <a:t>(6/10 del reddito mediano)</a:t>
            </a:r>
          </a:p>
          <a:p>
            <a:pPr marL="285750" indent="-285750">
              <a:buFont typeface="Arial" panose="020B0604020202020204" pitchFamily="34" charset="0"/>
              <a:buChar char="•"/>
            </a:pPr>
            <a:r>
              <a:rPr lang="it-IT" b="1" dirty="0">
                <a:solidFill>
                  <a:schemeClr val="tx1">
                    <a:lumMod val="95000"/>
                    <a:lumOff val="5000"/>
                  </a:schemeClr>
                </a:solidFill>
              </a:rPr>
              <a:t>Non vi è un termine</a:t>
            </a:r>
            <a:r>
              <a:rPr lang="it-IT" dirty="0">
                <a:solidFill>
                  <a:schemeClr val="tx1">
                    <a:lumMod val="95000"/>
                    <a:lumOff val="5000"/>
                  </a:schemeClr>
                </a:solidFill>
              </a:rPr>
              <a:t>: dura</a:t>
            </a:r>
            <a:r>
              <a:rPr lang="it-IT" b="1" dirty="0">
                <a:solidFill>
                  <a:schemeClr val="tx1">
                    <a:lumMod val="95000"/>
                    <a:lumOff val="5000"/>
                  </a:schemeClr>
                </a:solidFill>
              </a:rPr>
              <a:t> </a:t>
            </a:r>
            <a:r>
              <a:rPr lang="it-IT" dirty="0">
                <a:solidFill>
                  <a:schemeClr val="tx1">
                    <a:lumMod val="95000"/>
                    <a:lumOff val="5000"/>
                  </a:schemeClr>
                </a:solidFill>
              </a:rPr>
              <a:t>fino a quando sussistono i requisiti di cui sopra</a:t>
            </a:r>
          </a:p>
          <a:p>
            <a:pPr marL="285750" indent="-285750" fontAlgn="ctr">
              <a:buFont typeface="Arial" panose="020B0604020202020204" pitchFamily="34" charset="0"/>
              <a:buChar char="•"/>
            </a:pPr>
            <a:r>
              <a:rPr lang="it-IT" dirty="0">
                <a:solidFill>
                  <a:schemeClr val="tx1">
                    <a:lumMod val="95000"/>
                    <a:lumOff val="5000"/>
                  </a:schemeClr>
                </a:solidFill>
              </a:rPr>
              <a:t>Beneficio </a:t>
            </a:r>
            <a:r>
              <a:rPr lang="it-IT" b="1" dirty="0">
                <a:solidFill>
                  <a:schemeClr val="tx1">
                    <a:lumMod val="95000"/>
                    <a:lumOff val="5000"/>
                  </a:schemeClr>
                </a:solidFill>
              </a:rPr>
              <a:t>calcolato a livello familiare ma erogato a ciascun individuo</a:t>
            </a:r>
            <a:endParaRPr lang="it-IT" dirty="0">
              <a:solidFill>
                <a:schemeClr val="tx1">
                  <a:lumMod val="95000"/>
                  <a:lumOff val="5000"/>
                </a:schemeClr>
              </a:solidFill>
            </a:endParaRPr>
          </a:p>
          <a:p>
            <a:pPr marL="285750" indent="-285750" fontAlgn="ctr">
              <a:buFont typeface="Arial" panose="020B0604020202020204" pitchFamily="34" charset="0"/>
              <a:buChar char="•"/>
            </a:pPr>
            <a:r>
              <a:rPr lang="it-IT" dirty="0">
                <a:solidFill>
                  <a:schemeClr val="tx1">
                    <a:lumMod val="95000"/>
                    <a:lumOff val="5000"/>
                  </a:schemeClr>
                </a:solidFill>
              </a:rPr>
              <a:t>Previste anche </a:t>
            </a:r>
            <a:r>
              <a:rPr lang="it-IT" b="1" dirty="0">
                <a:solidFill>
                  <a:schemeClr val="tx1">
                    <a:lumMod val="95000"/>
                    <a:lumOff val="5000"/>
                  </a:schemeClr>
                </a:solidFill>
              </a:rPr>
              <a:t>agevolazioni per accesso alle abitazioni</a:t>
            </a:r>
            <a:r>
              <a:rPr lang="it-IT" dirty="0">
                <a:solidFill>
                  <a:schemeClr val="tx1">
                    <a:lumMod val="95000"/>
                    <a:lumOff val="5000"/>
                  </a:schemeClr>
                </a:solidFill>
              </a:rPr>
              <a:t>, </a:t>
            </a:r>
            <a:r>
              <a:rPr lang="it-IT" b="1" dirty="0">
                <a:solidFill>
                  <a:schemeClr val="tx1">
                    <a:lumMod val="95000"/>
                    <a:lumOff val="5000"/>
                  </a:schemeClr>
                </a:solidFill>
              </a:rPr>
              <a:t>acquisto di libri</a:t>
            </a:r>
            <a:r>
              <a:rPr lang="it-IT" dirty="0">
                <a:solidFill>
                  <a:schemeClr val="tx1">
                    <a:lumMod val="95000"/>
                    <a:lumOff val="5000"/>
                  </a:schemeClr>
                </a:solidFill>
              </a:rPr>
              <a:t>, </a:t>
            </a:r>
            <a:r>
              <a:rPr lang="it-IT" b="1" dirty="0">
                <a:solidFill>
                  <a:schemeClr val="tx1">
                    <a:lumMod val="95000"/>
                    <a:lumOff val="5000"/>
                  </a:schemeClr>
                </a:solidFill>
              </a:rPr>
              <a:t>trasporti, ecc.</a:t>
            </a:r>
          </a:p>
          <a:p>
            <a:pPr marL="285750" indent="-285750" fontAlgn="ctr">
              <a:buFont typeface="Arial" panose="020B0604020202020204" pitchFamily="34" charset="0"/>
              <a:buChar char="•"/>
            </a:pPr>
            <a:r>
              <a:rPr lang="it-IT" dirty="0">
                <a:solidFill>
                  <a:schemeClr val="tx1">
                    <a:lumMod val="95000"/>
                    <a:lumOff val="5000"/>
                  </a:schemeClr>
                </a:solidFill>
              </a:rPr>
              <a:t>Coinvolte </a:t>
            </a:r>
            <a:r>
              <a:rPr lang="it-IT" b="1" dirty="0">
                <a:solidFill>
                  <a:schemeClr val="tx1">
                    <a:lumMod val="95000"/>
                    <a:lumOff val="5000"/>
                  </a:schemeClr>
                </a:solidFill>
              </a:rPr>
              <a:t>2.760.000 famiglie</a:t>
            </a:r>
            <a:r>
              <a:rPr lang="it-IT" dirty="0">
                <a:solidFill>
                  <a:schemeClr val="tx1">
                    <a:lumMod val="95000"/>
                    <a:lumOff val="5000"/>
                  </a:schemeClr>
                </a:solidFill>
              </a:rPr>
              <a:t> (Audizione Istat in Senato 10/2015)</a:t>
            </a:r>
          </a:p>
          <a:p>
            <a:pPr lvl="0" fontAlgn="ctr"/>
            <a:r>
              <a:rPr lang="it-IT" b="1" dirty="0">
                <a:solidFill>
                  <a:schemeClr val="tx1">
                    <a:lumMod val="95000"/>
                    <a:lumOff val="5000"/>
                  </a:schemeClr>
                </a:solidFill>
              </a:rPr>
              <a:t>Quanto costa</a:t>
            </a:r>
          </a:p>
          <a:p>
            <a:pPr marL="285750" indent="-285750" fontAlgn="ctr">
              <a:buFont typeface="Arial" panose="020B0604020202020204" pitchFamily="34" charset="0"/>
              <a:buChar char="•"/>
            </a:pPr>
            <a:r>
              <a:rPr lang="it-IT" b="1" dirty="0">
                <a:solidFill>
                  <a:schemeClr val="tx1">
                    <a:lumMod val="95000"/>
                    <a:lumOff val="5000"/>
                  </a:schemeClr>
                </a:solidFill>
              </a:rPr>
              <a:t>€ 16,9 </a:t>
            </a:r>
            <a:r>
              <a:rPr lang="it-IT" b="1" dirty="0" err="1">
                <a:solidFill>
                  <a:schemeClr val="tx1">
                    <a:lumMod val="95000"/>
                    <a:lumOff val="5000"/>
                  </a:schemeClr>
                </a:solidFill>
              </a:rPr>
              <a:t>mld</a:t>
            </a:r>
            <a:r>
              <a:rPr lang="it-IT" dirty="0">
                <a:solidFill>
                  <a:schemeClr val="tx1">
                    <a:lumMod val="95000"/>
                    <a:lumOff val="5000"/>
                  </a:schemeClr>
                </a:solidFill>
              </a:rPr>
              <a:t> per il 2015 secondo il DDL; </a:t>
            </a:r>
            <a:r>
              <a:rPr lang="it-IT" b="1" dirty="0">
                <a:solidFill>
                  <a:schemeClr val="tx1">
                    <a:lumMod val="95000"/>
                    <a:lumOff val="5000"/>
                  </a:schemeClr>
                </a:solidFill>
              </a:rPr>
              <a:t>fra €14,9 </a:t>
            </a:r>
            <a:r>
              <a:rPr lang="it-IT" b="1" dirty="0" err="1">
                <a:solidFill>
                  <a:schemeClr val="tx1">
                    <a:lumMod val="95000"/>
                    <a:lumOff val="5000"/>
                  </a:schemeClr>
                </a:solidFill>
              </a:rPr>
              <a:t>mld</a:t>
            </a:r>
            <a:r>
              <a:rPr lang="it-IT" b="1" dirty="0">
                <a:solidFill>
                  <a:schemeClr val="tx1">
                    <a:lumMod val="95000"/>
                    <a:lumOff val="5000"/>
                  </a:schemeClr>
                </a:solidFill>
              </a:rPr>
              <a:t> e €30 </a:t>
            </a:r>
            <a:r>
              <a:rPr lang="it-IT" b="1" dirty="0" err="1">
                <a:solidFill>
                  <a:schemeClr val="tx1">
                    <a:lumMod val="95000"/>
                    <a:lumOff val="5000"/>
                  </a:schemeClr>
                </a:solidFill>
              </a:rPr>
              <a:t>mld</a:t>
            </a:r>
            <a:r>
              <a:rPr lang="it-IT" b="1" dirty="0">
                <a:solidFill>
                  <a:schemeClr val="tx1">
                    <a:lumMod val="95000"/>
                    <a:lumOff val="5000"/>
                  </a:schemeClr>
                </a:solidFill>
              </a:rPr>
              <a:t> </a:t>
            </a:r>
            <a:r>
              <a:rPr lang="it-IT" dirty="0">
                <a:solidFill>
                  <a:schemeClr val="tx1">
                    <a:lumMod val="95000"/>
                    <a:lumOff val="5000"/>
                  </a:schemeClr>
                </a:solidFill>
              </a:rPr>
              <a:t>secondo le stime dell’ISTAT e dell’INPS </a:t>
            </a:r>
            <a:r>
              <a:rPr lang="it-IT" sz="1600" dirty="0">
                <a:solidFill>
                  <a:schemeClr val="tx1">
                    <a:lumMod val="95000"/>
                    <a:lumOff val="5000"/>
                  </a:schemeClr>
                </a:solidFill>
              </a:rPr>
              <a:t>(audizione Istat in Senato 10/2015 - Audizione INPS Senato 6/2015)</a:t>
            </a:r>
            <a:endParaRPr lang="it-IT" dirty="0">
              <a:solidFill>
                <a:schemeClr val="tx1">
                  <a:lumMod val="95000"/>
                  <a:lumOff val="5000"/>
                </a:schemeClr>
              </a:solidFill>
            </a:endParaRPr>
          </a:p>
        </p:txBody>
      </p:sp>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22</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     Reddito di Cittadinanza M5S</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7" name="CasellaDiTesto 6"/>
          <p:cNvSpPr txBox="1"/>
          <p:nvPr/>
        </p:nvSpPr>
        <p:spPr>
          <a:xfrm>
            <a:off x="295564" y="6484995"/>
            <a:ext cx="8848436" cy="246221"/>
          </a:xfrm>
          <a:prstGeom prst="rect">
            <a:avLst/>
          </a:prstGeom>
          <a:noFill/>
        </p:spPr>
        <p:txBody>
          <a:bodyPr wrap="square" rtlCol="0">
            <a:spAutoFit/>
          </a:bodyPr>
          <a:lstStyle/>
          <a:p>
            <a:r>
              <a:rPr lang="it-IT" sz="1000" i="1" dirty="0"/>
              <a:t>Dati: </a:t>
            </a:r>
            <a:r>
              <a:rPr lang="it-IT" sz="1000" i="1" dirty="0">
                <a:hlinkClick r:id="rId4"/>
              </a:rPr>
              <a:t>http://www.senato.it/service/PDF/PDFServer/BGT/00814007.pdf</a:t>
            </a:r>
            <a:endParaRPr lang="it-IT" sz="1000" i="1" dirty="0"/>
          </a:p>
        </p:txBody>
      </p:sp>
      <p:pic>
        <p:nvPicPr>
          <p:cNvPr id="9" name="Segnaposto contenuto 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36576" y="27432"/>
            <a:ext cx="1136605" cy="1097279"/>
          </a:xfrm>
          <a:prstGeom prst="rect">
            <a:avLst/>
          </a:prstGeom>
        </p:spPr>
      </p:pic>
    </p:spTree>
    <p:extLst>
      <p:ext uri="{BB962C8B-B14F-4D97-AF65-F5344CB8AC3E}">
        <p14:creationId xmlns:p14="http://schemas.microsoft.com/office/powerpoint/2010/main" xmlns="" val="577039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23</a:t>
            </a:fld>
            <a:endParaRPr lang="it-IT" dirty="0"/>
          </a:p>
        </p:txBody>
      </p:sp>
      <p:sp>
        <p:nvSpPr>
          <p:cNvPr id="5" name="Title 4"/>
          <p:cNvSpPr>
            <a:spLocks noGrp="1"/>
          </p:cNvSpPr>
          <p:nvPr>
            <p:ph type="ctrTitle"/>
          </p:nvPr>
        </p:nvSpPr>
        <p:spPr>
          <a:xfrm>
            <a:off x="400758" y="27432"/>
            <a:ext cx="8424936" cy="936103"/>
          </a:xfrm>
        </p:spPr>
        <p:txBody>
          <a:bodyPr>
            <a:noAutofit/>
          </a:bodyPr>
          <a:lstStyle/>
          <a:p>
            <a:r>
              <a:rPr lang="it-IT" sz="3800" b="1" dirty="0"/>
              <a:t>Le regole (formali) di condizionalità</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7" name="Rettangolo 8"/>
          <p:cNvSpPr>
            <a:spLocks noChangeAspect="1"/>
          </p:cNvSpPr>
          <p:nvPr/>
        </p:nvSpPr>
        <p:spPr>
          <a:xfrm>
            <a:off x="295564" y="1772816"/>
            <a:ext cx="4163560" cy="4278094"/>
          </a:xfrm>
          <a:prstGeom prst="rect">
            <a:avLst/>
          </a:prstGeom>
          <a:solidFill>
            <a:schemeClr val="accent2">
              <a:lumMod val="20000"/>
              <a:lumOff val="80000"/>
            </a:schemeClr>
          </a:solidFill>
        </p:spPr>
        <p:txBody>
          <a:bodyPr wrap="square">
            <a:noAutofit/>
          </a:bodyPr>
          <a:lstStyle/>
          <a:p>
            <a:pPr lvl="0"/>
            <a:r>
              <a:rPr lang="it-IT" sz="1600" dirty="0"/>
              <a:t>Obblighi in capo al </a:t>
            </a:r>
            <a:r>
              <a:rPr lang="it-IT" sz="1600" b="1" dirty="0"/>
              <a:t>nucleo familiare</a:t>
            </a:r>
            <a:r>
              <a:rPr lang="it-IT" sz="1600" dirty="0"/>
              <a:t>:</a:t>
            </a:r>
          </a:p>
          <a:p>
            <a:pPr marL="285750" lvl="0" indent="-285750">
              <a:buFont typeface="Arial" panose="020B0604020202020204" pitchFamily="34" charset="0"/>
              <a:buChar char="•"/>
            </a:pPr>
            <a:r>
              <a:rPr lang="it-IT" sz="1400" dirty="0"/>
              <a:t>Adesione al </a:t>
            </a:r>
            <a:r>
              <a:rPr lang="it-IT" sz="1400" b="1" dirty="0"/>
              <a:t>progetto di attivazione sociale e lavorativa, </a:t>
            </a:r>
            <a:r>
              <a:rPr lang="it-IT" sz="1400" dirty="0"/>
              <a:t>costruito coinvolgendo tutti i componenti sulla base di una valutazione globale delle problematiche e dei bisogni</a:t>
            </a:r>
          </a:p>
          <a:p>
            <a:pPr lvl="0"/>
            <a:endParaRPr lang="it-IT" sz="800" dirty="0"/>
          </a:p>
          <a:p>
            <a:pPr lvl="0"/>
            <a:r>
              <a:rPr lang="it-IT" sz="1600" dirty="0"/>
              <a:t>Nel dettaglio, il progetto può prevedere:</a:t>
            </a:r>
          </a:p>
          <a:p>
            <a:pPr marL="285750" lvl="0" indent="-285750">
              <a:buFont typeface="Arial" panose="020B0604020202020204" pitchFamily="34" charset="0"/>
              <a:buChar char="•"/>
            </a:pPr>
            <a:r>
              <a:rPr lang="it-IT" sz="1400" b="1" dirty="0"/>
              <a:t>frequenza di contatti </a:t>
            </a:r>
            <a:r>
              <a:rPr lang="it-IT" sz="1400" dirty="0"/>
              <a:t>con i competenti servizi del Comune (frequenza bisettimanale)</a:t>
            </a:r>
          </a:p>
          <a:p>
            <a:pPr marL="285750" lvl="0" indent="-285750">
              <a:buFont typeface="Arial" panose="020B0604020202020204" pitchFamily="34" charset="0"/>
              <a:buChar char="•"/>
            </a:pPr>
            <a:r>
              <a:rPr lang="it-IT" sz="1400" dirty="0"/>
              <a:t>la </a:t>
            </a:r>
            <a:r>
              <a:rPr lang="it-IT" sz="1400" b="1" dirty="0"/>
              <a:t>ricerca attiva di lavoro</a:t>
            </a:r>
            <a:endParaRPr lang="it-IT" sz="1400" dirty="0"/>
          </a:p>
          <a:p>
            <a:pPr marL="285750" lvl="0" indent="-285750">
              <a:buFont typeface="Arial" panose="020B0604020202020204" pitchFamily="34" charset="0"/>
              <a:buChar char="•"/>
            </a:pPr>
            <a:r>
              <a:rPr lang="it-IT" sz="1400" dirty="0"/>
              <a:t>l'adesione a </a:t>
            </a:r>
            <a:r>
              <a:rPr lang="it-IT" sz="1400" b="1" dirty="0"/>
              <a:t>progetti di formazione</a:t>
            </a:r>
            <a:endParaRPr lang="it-IT" sz="1400" dirty="0"/>
          </a:p>
          <a:p>
            <a:pPr marL="285750" lvl="0" indent="-285750">
              <a:buFont typeface="Arial" panose="020B0604020202020204" pitchFamily="34" charset="0"/>
              <a:buChar char="•"/>
            </a:pPr>
            <a:r>
              <a:rPr lang="it-IT" sz="1400" b="1" dirty="0"/>
              <a:t>accettazione di congrue offerte di lavoro</a:t>
            </a:r>
          </a:p>
          <a:p>
            <a:pPr marL="285750" lvl="0" indent="-285750">
              <a:buFont typeface="Arial" panose="020B0604020202020204" pitchFamily="34" charset="0"/>
              <a:buChar char="•"/>
            </a:pPr>
            <a:r>
              <a:rPr lang="it-IT" sz="1400" dirty="0"/>
              <a:t>la frequenza e l'</a:t>
            </a:r>
            <a:r>
              <a:rPr lang="it-IT" sz="1400" b="1" dirty="0"/>
              <a:t>impegno scolastico</a:t>
            </a:r>
            <a:endParaRPr lang="it-IT" sz="1400" dirty="0"/>
          </a:p>
          <a:p>
            <a:pPr marL="285750" lvl="0" indent="-285750">
              <a:buFont typeface="Arial" panose="020B0604020202020204" pitchFamily="34" charset="0"/>
              <a:buChar char="•"/>
            </a:pPr>
            <a:r>
              <a:rPr lang="it-IT" sz="1400" dirty="0"/>
              <a:t>la prevenzione e la </a:t>
            </a:r>
            <a:r>
              <a:rPr lang="it-IT" sz="1400" b="1" dirty="0"/>
              <a:t>tutela della salute</a:t>
            </a:r>
            <a:endParaRPr lang="it-IT" sz="1600" dirty="0"/>
          </a:p>
          <a:p>
            <a:pPr lvl="0"/>
            <a:endParaRPr lang="it-IT" sz="800" dirty="0"/>
          </a:p>
          <a:p>
            <a:pPr lvl="0"/>
            <a:r>
              <a:rPr lang="it-IT" sz="1600" dirty="0"/>
              <a:t>Perdita del beneficio: </a:t>
            </a:r>
          </a:p>
          <a:p>
            <a:pPr marL="285750" lvl="0" indent="-285750">
              <a:buFont typeface="Arial" panose="020B0604020202020204" pitchFamily="34" charset="0"/>
              <a:buChar char="•"/>
            </a:pPr>
            <a:r>
              <a:rPr lang="it-IT" sz="1400" b="1" dirty="0"/>
              <a:t>Violazione degli obblighi </a:t>
            </a:r>
            <a:r>
              <a:rPr lang="it-IT" sz="1400" dirty="0"/>
              <a:t>assunti</a:t>
            </a:r>
          </a:p>
          <a:p>
            <a:pPr marL="285750" lvl="0" indent="-285750">
              <a:buFont typeface="Arial" panose="020B0604020202020204" pitchFamily="34" charset="0"/>
              <a:buChar char="•"/>
            </a:pPr>
            <a:r>
              <a:rPr lang="it-IT" sz="1400" dirty="0"/>
              <a:t>Assunzione di </a:t>
            </a:r>
            <a:r>
              <a:rPr lang="it-IT" sz="1400" b="1" dirty="0"/>
              <a:t>comportamenti inconciliabili con gli obiettivi</a:t>
            </a:r>
            <a:r>
              <a:rPr lang="it-IT" sz="1400" dirty="0"/>
              <a:t> del progetto</a:t>
            </a:r>
          </a:p>
        </p:txBody>
      </p:sp>
      <p:sp>
        <p:nvSpPr>
          <p:cNvPr id="13" name="CasellaDiTesto 12"/>
          <p:cNvSpPr txBox="1"/>
          <p:nvPr/>
        </p:nvSpPr>
        <p:spPr>
          <a:xfrm>
            <a:off x="4711675" y="1772816"/>
            <a:ext cx="4180805" cy="4278094"/>
          </a:xfrm>
          <a:prstGeom prst="rect">
            <a:avLst/>
          </a:prstGeom>
          <a:solidFill>
            <a:schemeClr val="bg2">
              <a:lumMod val="90000"/>
            </a:schemeClr>
          </a:solidFill>
        </p:spPr>
        <p:txBody>
          <a:bodyPr wrap="square" rtlCol="0">
            <a:noAutofit/>
          </a:bodyPr>
          <a:lstStyle/>
          <a:p>
            <a:pPr lvl="0"/>
            <a:r>
              <a:rPr lang="it-IT" sz="1600" dirty="0"/>
              <a:t>Obblighi in capo al </a:t>
            </a:r>
            <a:r>
              <a:rPr lang="it-IT" sz="1600" b="1" dirty="0"/>
              <a:t>beneficiario in età lavorativa</a:t>
            </a:r>
            <a:r>
              <a:rPr lang="it-IT" sz="1600" dirty="0"/>
              <a:t>:</a:t>
            </a:r>
          </a:p>
          <a:p>
            <a:pPr marL="285750" lvl="0" indent="-285750">
              <a:buFont typeface="Arial" panose="020B0604020202020204" pitchFamily="34" charset="0"/>
              <a:buChar char="•"/>
              <a:defRPr/>
            </a:pPr>
            <a:r>
              <a:rPr lang="it-IT" sz="1400" dirty="0"/>
              <a:t>Iscriversi e recarsi almeno due volte al mese presso il centro per l’impiego;</a:t>
            </a:r>
          </a:p>
          <a:p>
            <a:pPr marL="285750" lvl="0" indent="-285750">
              <a:buFont typeface="Arial" panose="020B0604020202020204" pitchFamily="34" charset="0"/>
              <a:buChar char="•"/>
            </a:pPr>
            <a:r>
              <a:rPr lang="it-IT" sz="1400" b="1" dirty="0"/>
              <a:t>Disponibilità e ricerca attiva di lavoro, s</a:t>
            </a:r>
            <a:r>
              <a:rPr lang="it-IT" sz="1400" dirty="0"/>
              <a:t>ostenimento del colloquio di orientamento, frequenza a </a:t>
            </a:r>
            <a:r>
              <a:rPr lang="it-IT" sz="1400" b="1" dirty="0"/>
              <a:t>percorsi di inserimento e</a:t>
            </a:r>
            <a:r>
              <a:rPr lang="it-IT" sz="1400" dirty="0"/>
              <a:t> </a:t>
            </a:r>
            <a:r>
              <a:rPr lang="it-IT" sz="1400" b="1" dirty="0"/>
              <a:t>formazione</a:t>
            </a:r>
            <a:r>
              <a:rPr lang="it-IT" sz="1400" dirty="0"/>
              <a:t>, </a:t>
            </a:r>
            <a:r>
              <a:rPr lang="it-IT" sz="1400" b="1" dirty="0"/>
              <a:t>partecipazione a progetti civici </a:t>
            </a:r>
            <a:r>
              <a:rPr lang="it-IT" sz="1400" dirty="0"/>
              <a:t>a livello comunale;</a:t>
            </a:r>
          </a:p>
          <a:p>
            <a:pPr lvl="0">
              <a:defRPr/>
            </a:pPr>
            <a:endParaRPr lang="it-IT" sz="1600" dirty="0"/>
          </a:p>
          <a:p>
            <a:pPr lvl="0">
              <a:defRPr/>
            </a:pPr>
            <a:r>
              <a:rPr lang="it-IT" sz="1600" dirty="0"/>
              <a:t>Perdita del beneficio: </a:t>
            </a:r>
          </a:p>
          <a:p>
            <a:pPr marL="285750" lvl="0" indent="-285750">
              <a:buFont typeface="Arial" panose="020B0604020202020204" pitchFamily="34" charset="0"/>
              <a:buChar char="•"/>
              <a:defRPr/>
            </a:pPr>
            <a:r>
              <a:rPr lang="it-IT" sz="1400" b="1" dirty="0"/>
              <a:t>Violazione degli obblighi </a:t>
            </a:r>
            <a:r>
              <a:rPr lang="it-IT" sz="1400" dirty="0"/>
              <a:t>assunti;</a:t>
            </a:r>
          </a:p>
          <a:p>
            <a:pPr marL="285750" lvl="0" indent="-285750">
              <a:buFont typeface="Arial" panose="020B0604020202020204" pitchFamily="34" charset="0"/>
              <a:buChar char="•"/>
              <a:defRPr/>
            </a:pPr>
            <a:r>
              <a:rPr lang="it-IT" sz="1400" b="1" dirty="0"/>
              <a:t>Sostenimento di più di tre colloqui </a:t>
            </a:r>
            <a:r>
              <a:rPr lang="it-IT" sz="1400" dirty="0"/>
              <a:t>di selezione con </a:t>
            </a:r>
            <a:r>
              <a:rPr lang="it-IT" sz="1400" b="1" dirty="0"/>
              <a:t>palese volontà di ottenere esito negativo</a:t>
            </a:r>
            <a:r>
              <a:rPr lang="it-IT" sz="1400" dirty="0"/>
              <a:t>;</a:t>
            </a:r>
            <a:r>
              <a:rPr lang="it-IT" sz="1400" i="1" dirty="0"/>
              <a:t> </a:t>
            </a:r>
            <a:endParaRPr lang="it-IT" sz="1400" dirty="0"/>
          </a:p>
          <a:p>
            <a:pPr marL="285750" lvl="0" indent="-285750">
              <a:buFont typeface="Arial" panose="020B0604020202020204" pitchFamily="34" charset="0"/>
              <a:buChar char="•"/>
              <a:defRPr/>
            </a:pPr>
            <a:r>
              <a:rPr lang="it-IT" sz="1400" b="1" dirty="0"/>
              <a:t>Rifiuto</a:t>
            </a:r>
            <a:r>
              <a:rPr lang="it-IT" sz="1400" dirty="0"/>
              <a:t> di più di </a:t>
            </a:r>
            <a:r>
              <a:rPr lang="it-IT" sz="1400" b="1" dirty="0"/>
              <a:t>tre proposte congrue </a:t>
            </a:r>
            <a:r>
              <a:rPr lang="it-IT" sz="1400" dirty="0"/>
              <a:t>di impiego; </a:t>
            </a:r>
          </a:p>
          <a:p>
            <a:pPr marL="285750" lvl="0" indent="-285750">
              <a:buFont typeface="Arial" panose="020B0604020202020204" pitchFamily="34" charset="0"/>
              <a:buChar char="•"/>
              <a:defRPr/>
            </a:pPr>
            <a:r>
              <a:rPr lang="it-IT" sz="1400" b="1" dirty="0"/>
              <a:t>Recesso senza giusta causa dal contratto </a:t>
            </a:r>
            <a:r>
              <a:rPr lang="it-IT" sz="1400" dirty="0"/>
              <a:t>di lavoro </a:t>
            </a:r>
            <a:r>
              <a:rPr lang="it-IT" sz="1400" b="1" dirty="0"/>
              <a:t>per due volte </a:t>
            </a:r>
            <a:r>
              <a:rPr lang="it-IT" sz="1400" dirty="0"/>
              <a:t>nel corso dell’anno solare.</a:t>
            </a:r>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12" name="Rettangolo 6"/>
          <p:cNvSpPr/>
          <p:nvPr/>
        </p:nvSpPr>
        <p:spPr>
          <a:xfrm>
            <a:off x="292417" y="905256"/>
            <a:ext cx="4166708" cy="369332"/>
          </a:xfrm>
          <a:prstGeom prst="rect">
            <a:avLst/>
          </a:prstGeom>
        </p:spPr>
        <p:txBody>
          <a:bodyPr wrap="square">
            <a:spAutoFit/>
          </a:bodyPr>
          <a:lstStyle/>
          <a:p>
            <a:pPr lvl="0"/>
            <a:r>
              <a:rPr lang="it-IT" b="1" dirty="0"/>
              <a:t>Sostegno Inclusione Attiva - SIA (in atto)</a:t>
            </a:r>
          </a:p>
        </p:txBody>
      </p:sp>
      <p:sp>
        <p:nvSpPr>
          <p:cNvPr id="15" name="Rettangolo 7"/>
          <p:cNvSpPr/>
          <p:nvPr/>
        </p:nvSpPr>
        <p:spPr>
          <a:xfrm>
            <a:off x="4711674" y="905040"/>
            <a:ext cx="4180805" cy="369332"/>
          </a:xfrm>
          <a:prstGeom prst="rect">
            <a:avLst/>
          </a:prstGeom>
        </p:spPr>
        <p:txBody>
          <a:bodyPr wrap="square">
            <a:spAutoFit/>
          </a:bodyPr>
          <a:lstStyle/>
          <a:p>
            <a:pPr lvl="0" algn="ctr"/>
            <a:r>
              <a:rPr lang="it-IT" b="1" dirty="0"/>
              <a:t>Reddito «di Cittadinanza» (M5S)</a:t>
            </a:r>
          </a:p>
        </p:txBody>
      </p:sp>
      <p:sp>
        <p:nvSpPr>
          <p:cNvPr id="3" name="Rectangle 2"/>
          <p:cNvSpPr/>
          <p:nvPr/>
        </p:nvSpPr>
        <p:spPr>
          <a:xfrm>
            <a:off x="4711674" y="1320527"/>
            <a:ext cx="4180805" cy="338554"/>
          </a:xfrm>
          <a:prstGeom prst="rect">
            <a:avLst/>
          </a:prstGeom>
          <a:solidFill>
            <a:schemeClr val="bg1">
              <a:lumMod val="85000"/>
            </a:schemeClr>
          </a:solidFill>
        </p:spPr>
        <p:txBody>
          <a:bodyPr wrap="square">
            <a:spAutoFit/>
          </a:bodyPr>
          <a:lstStyle/>
          <a:p>
            <a:pPr lvl="0"/>
            <a:r>
              <a:rPr lang="it-IT" sz="1600" dirty="0"/>
              <a:t>Soggetto centrale gestore: Centro per l’impiego</a:t>
            </a:r>
          </a:p>
        </p:txBody>
      </p:sp>
      <p:sp>
        <p:nvSpPr>
          <p:cNvPr id="16" name="Rectangle 15"/>
          <p:cNvSpPr/>
          <p:nvPr/>
        </p:nvSpPr>
        <p:spPr>
          <a:xfrm>
            <a:off x="292416" y="1320527"/>
            <a:ext cx="4166708" cy="338554"/>
          </a:xfrm>
          <a:prstGeom prst="rect">
            <a:avLst/>
          </a:prstGeom>
          <a:solidFill>
            <a:schemeClr val="bg1">
              <a:lumMod val="85000"/>
            </a:schemeClr>
          </a:solidFill>
        </p:spPr>
        <p:txBody>
          <a:bodyPr wrap="square">
            <a:spAutoFit/>
          </a:bodyPr>
          <a:lstStyle/>
          <a:p>
            <a:pPr lvl="0"/>
            <a:r>
              <a:rPr lang="it-IT" sz="1600" dirty="0"/>
              <a:t>Soggetto centrale gestore: Comune</a:t>
            </a:r>
          </a:p>
        </p:txBody>
      </p:sp>
    </p:spTree>
    <p:extLst>
      <p:ext uri="{BB962C8B-B14F-4D97-AF65-F5344CB8AC3E}">
        <p14:creationId xmlns:p14="http://schemas.microsoft.com/office/powerpoint/2010/main" xmlns="" val="1107159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7" name="CasellaDiTesto 2"/>
          <p:cNvSpPr txBox="1"/>
          <p:nvPr/>
        </p:nvSpPr>
        <p:spPr>
          <a:xfrm>
            <a:off x="400758" y="1036468"/>
            <a:ext cx="8424936" cy="5478423"/>
          </a:xfrm>
          <a:prstGeom prst="rect">
            <a:avLst/>
          </a:prstGeom>
          <a:solidFill>
            <a:schemeClr val="accent3">
              <a:lumMod val="40000"/>
              <a:lumOff val="60000"/>
            </a:schemeClr>
          </a:solidFill>
        </p:spPr>
        <p:txBody>
          <a:bodyPr wrap="square" rtlCol="0">
            <a:spAutoFit/>
          </a:bodyPr>
          <a:lstStyle/>
          <a:p>
            <a:pPr marL="285750" indent="-285750">
              <a:spcBef>
                <a:spcPts val="1200"/>
              </a:spcBef>
              <a:buFont typeface="Arial" panose="020B0604020202020204" pitchFamily="34" charset="0"/>
              <a:buChar char="•"/>
            </a:pPr>
            <a:r>
              <a:rPr lang="it-IT" sz="2400" dirty="0"/>
              <a:t>Della </a:t>
            </a:r>
            <a:r>
              <a:rPr lang="it-IT" sz="2400" b="1" dirty="0"/>
              <a:t>spesa sociale italiana</a:t>
            </a:r>
            <a:r>
              <a:rPr lang="it-IT" sz="2400" dirty="0"/>
              <a:t>, una </a:t>
            </a:r>
            <a:r>
              <a:rPr lang="it-IT" sz="2400" b="1" dirty="0"/>
              <a:t>quota troppo piccola è destinata alla protezione dal rischio povertà</a:t>
            </a:r>
            <a:r>
              <a:rPr lang="it-IT" sz="2400" dirty="0"/>
              <a:t> </a:t>
            </a:r>
            <a:r>
              <a:rPr lang="it-IT" sz="2000" dirty="0"/>
              <a:t>(soprattutto infantile)</a:t>
            </a:r>
          </a:p>
          <a:p>
            <a:pPr marL="285750" indent="-285750">
              <a:spcBef>
                <a:spcPts val="1200"/>
              </a:spcBef>
              <a:buFont typeface="Arial" panose="020B0604020202020204" pitchFamily="34" charset="0"/>
              <a:buChar char="•"/>
            </a:pPr>
            <a:r>
              <a:rPr lang="it-IT" sz="2400" dirty="0"/>
              <a:t>Il </a:t>
            </a:r>
            <a:r>
              <a:rPr lang="it-IT" sz="2400" b="1" dirty="0"/>
              <a:t>SIA </a:t>
            </a:r>
            <a:r>
              <a:rPr lang="it-IT" sz="2400" dirty="0"/>
              <a:t>ha costituito, nell’ultimo anno, </a:t>
            </a:r>
            <a:r>
              <a:rPr lang="it-IT" sz="2400" b="1" dirty="0"/>
              <a:t>un buon punto di partenza </a:t>
            </a:r>
            <a:r>
              <a:rPr lang="it-IT" sz="2400" dirty="0"/>
              <a:t>per l’introduzione di uno schema efficace di reddito minimo di inclusione; ora però </a:t>
            </a:r>
            <a:r>
              <a:rPr lang="it-IT" sz="2400" b="1" dirty="0"/>
              <a:t>il Governo deve affrettarsi a implementare il REI </a:t>
            </a:r>
            <a:r>
              <a:rPr lang="it-IT" sz="2400" dirty="0"/>
              <a:t>(legge n. 33/17) e il sistema delle politiche attive del lavoro</a:t>
            </a:r>
          </a:p>
          <a:p>
            <a:pPr marL="285750" indent="-285750">
              <a:spcBef>
                <a:spcPts val="1200"/>
              </a:spcBef>
              <a:buFont typeface="Arial" panose="020B0604020202020204" pitchFamily="34" charset="0"/>
              <a:buChar char="•"/>
            </a:pPr>
            <a:r>
              <a:rPr lang="it-IT" sz="2400" dirty="0"/>
              <a:t>Il </a:t>
            </a:r>
            <a:r>
              <a:rPr lang="it-IT" sz="2400" b="1" dirty="0"/>
              <a:t>RSA francese</a:t>
            </a:r>
            <a:r>
              <a:rPr lang="it-IT" sz="2400" dirty="0"/>
              <a:t>, simile al nostro REI, può essere considerato </a:t>
            </a:r>
            <a:r>
              <a:rPr lang="it-IT" sz="2400" b="1" dirty="0"/>
              <a:t>una  esperienza virtuosa </a:t>
            </a:r>
            <a:r>
              <a:rPr lang="it-IT" sz="2400" dirty="0"/>
              <a:t>cui ispirarsi</a:t>
            </a:r>
            <a:r>
              <a:rPr lang="it-IT" sz="2400" b="1" dirty="0"/>
              <a:t> </a:t>
            </a:r>
          </a:p>
          <a:p>
            <a:pPr marL="285750" indent="-285750">
              <a:spcBef>
                <a:spcPts val="1200"/>
              </a:spcBef>
              <a:buFont typeface="Arial" panose="020B0604020202020204" pitchFamily="34" charset="0"/>
              <a:buChar char="•"/>
            </a:pPr>
            <a:r>
              <a:rPr lang="it-IT" sz="2400" dirty="0"/>
              <a:t>Due criticità gravi della </a:t>
            </a:r>
            <a:r>
              <a:rPr lang="it-IT" sz="2400" b="1" dirty="0"/>
              <a:t>proposta del M5S</a:t>
            </a:r>
            <a:r>
              <a:rPr lang="it-IT" sz="2400" dirty="0"/>
              <a:t>:</a:t>
            </a:r>
            <a:br>
              <a:rPr lang="it-IT" sz="2400" dirty="0"/>
            </a:br>
            <a:r>
              <a:rPr lang="it-IT" sz="2400" b="1" dirty="0"/>
              <a:t>A) </a:t>
            </a:r>
            <a:r>
              <a:rPr lang="it-IT" sz="2400" dirty="0"/>
              <a:t>il </a:t>
            </a:r>
            <a:r>
              <a:rPr lang="it-IT" sz="2400" b="1" dirty="0"/>
              <a:t>costo indiretto </a:t>
            </a:r>
            <a:r>
              <a:rPr lang="it-IT" sz="2400" dirty="0"/>
              <a:t>di un probabile alto </a:t>
            </a:r>
            <a:r>
              <a:rPr lang="it-IT" sz="2400" b="1" dirty="0"/>
              <a:t>impatto negativo sul tasso di attività</a:t>
            </a:r>
            <a:r>
              <a:rPr lang="it-IT" sz="2400" dirty="0"/>
              <a:t>;  </a:t>
            </a:r>
            <a:r>
              <a:rPr lang="it-IT" sz="2400" b="1" dirty="0"/>
              <a:t>B) </a:t>
            </a:r>
            <a:r>
              <a:rPr lang="it-IT" sz="2400" dirty="0"/>
              <a:t>un </a:t>
            </a:r>
            <a:r>
              <a:rPr lang="it-IT" sz="2400" b="1" dirty="0"/>
              <a:t>costo diretto male stimato</a:t>
            </a:r>
            <a:r>
              <a:rPr lang="it-IT" sz="2400" dirty="0"/>
              <a:t>, per il quale manca quasi del tutto la copertura</a:t>
            </a:r>
            <a:endParaRPr lang="it-IT" sz="2400" b="1" dirty="0"/>
          </a:p>
          <a:p>
            <a:pPr marL="285750" indent="-285750">
              <a:spcBef>
                <a:spcPts val="1200"/>
              </a:spcBef>
              <a:buFont typeface="Arial" panose="020B0604020202020204" pitchFamily="34" charset="0"/>
              <a:buChar char="•"/>
            </a:pPr>
            <a:endParaRPr lang="it-IT" sz="2200" dirty="0"/>
          </a:p>
        </p:txBody>
      </p:sp>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24</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Considerazioni di sintesi</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Tree>
    <p:extLst>
      <p:ext uri="{BB962C8B-B14F-4D97-AF65-F5344CB8AC3E}">
        <p14:creationId xmlns:p14="http://schemas.microsoft.com/office/powerpoint/2010/main" xmlns="" val="4164507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517904"/>
            <a:ext cx="8229600" cy="1143000"/>
          </a:xfrm>
        </p:spPr>
        <p:txBody>
          <a:bodyPr>
            <a:normAutofit/>
          </a:bodyPr>
          <a:lstStyle/>
          <a:p>
            <a:r>
              <a:rPr lang="it-IT" sz="4800" dirty="0">
                <a:solidFill>
                  <a:schemeClr val="tx2"/>
                </a:solidFill>
              </a:rPr>
              <a:t>Grazie per l’attenzione</a:t>
            </a:r>
          </a:p>
        </p:txBody>
      </p:sp>
      <p:pic>
        <p:nvPicPr>
          <p:cNvPr id="4" name="Picture 4" descr="bomba nuoova"/>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30089" y="3580101"/>
            <a:ext cx="1071095" cy="921082"/>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6" name="TextBox 4"/>
          <p:cNvSpPr txBox="1"/>
          <p:nvPr/>
        </p:nvSpPr>
        <p:spPr>
          <a:xfrm>
            <a:off x="731520" y="4526280"/>
            <a:ext cx="7571232" cy="2277547"/>
          </a:xfrm>
          <a:prstGeom prst="rect">
            <a:avLst/>
          </a:prstGeom>
          <a:noFill/>
        </p:spPr>
        <p:txBody>
          <a:bodyPr wrap="square" rtlCol="0">
            <a:spAutoFit/>
          </a:bodyPr>
          <a:lstStyle/>
          <a:p>
            <a:pPr algn="ctr"/>
            <a:r>
              <a:rPr lang="it-IT" dirty="0">
                <a:latin typeface="Candara" panose="020E0502030303020204" pitchFamily="34" charset="0"/>
              </a:rPr>
              <a:t>Non arrivarci per contrarietà</a:t>
            </a:r>
          </a:p>
          <a:p>
            <a:pPr algn="ctr"/>
            <a:endParaRPr lang="it-IT" sz="900" dirty="0">
              <a:latin typeface="Candara" panose="020E0502030303020204" pitchFamily="34" charset="0"/>
            </a:endParaRPr>
          </a:p>
          <a:p>
            <a:pPr algn="ctr"/>
            <a:endParaRPr lang="it-IT" dirty="0">
              <a:latin typeface="Candara" panose="020E0502030303020204" pitchFamily="34" charset="0"/>
            </a:endParaRPr>
          </a:p>
          <a:p>
            <a:pPr algn="ctr"/>
            <a:r>
              <a:rPr lang="it-IT" b="1" dirty="0">
                <a:latin typeface="Candara" panose="020E0502030303020204" pitchFamily="34" charset="0"/>
              </a:rPr>
              <a:t>Queste slides possono essere scaricate dai siti</a:t>
            </a:r>
            <a:br>
              <a:rPr lang="it-IT" b="1" dirty="0">
                <a:latin typeface="Candara" panose="020E0502030303020204" pitchFamily="34" charset="0"/>
              </a:rPr>
            </a:br>
            <a:r>
              <a:rPr lang="it-IT" b="1" dirty="0">
                <a:latin typeface="Candara" panose="020E0502030303020204" pitchFamily="34" charset="0"/>
                <a:hlinkClick r:id="rId3"/>
              </a:rPr>
              <a:t>www.pietroichino.it</a:t>
            </a:r>
            <a:r>
              <a:rPr lang="it-IT" b="1" dirty="0">
                <a:latin typeface="Candara" panose="020E0502030303020204" pitchFamily="34" charset="0"/>
              </a:rPr>
              <a:t> </a:t>
            </a:r>
          </a:p>
          <a:p>
            <a:endParaRPr lang="it-IT" sz="500" b="1" dirty="0">
              <a:latin typeface="Candara" panose="020E0502030303020204" pitchFamily="34" charset="0"/>
            </a:endParaRPr>
          </a:p>
          <a:p>
            <a:pPr algn="ctr"/>
            <a:r>
              <a:rPr lang="it-IT" b="1" dirty="0">
                <a:latin typeface="+mj-lt"/>
                <a:hlinkClick r:id="rId4"/>
              </a:rPr>
              <a:t>www.tortugaecon.eu</a:t>
            </a:r>
            <a:endParaRPr lang="it-IT" b="1" dirty="0">
              <a:latin typeface="+mj-lt"/>
            </a:endParaRPr>
          </a:p>
          <a:p>
            <a:pPr algn="ctr"/>
            <a:endParaRPr lang="it-IT" b="1" dirty="0">
              <a:latin typeface="Fedra Sans Light" pitchFamily="50" charset="0"/>
            </a:endParaRPr>
          </a:p>
          <a:p>
            <a:pPr algn="ctr"/>
            <a:endParaRPr lang="it-IT" sz="2000" dirty="0">
              <a:latin typeface="Fedra Sans Light" pitchFamily="50" charset="0"/>
            </a:endParaRPr>
          </a:p>
        </p:txBody>
      </p:sp>
    </p:spTree>
    <p:extLst>
      <p:ext uri="{BB962C8B-B14F-4D97-AF65-F5344CB8AC3E}">
        <p14:creationId xmlns:p14="http://schemas.microsoft.com/office/powerpoint/2010/main" xmlns="" val="2266953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3</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292608" y="246888"/>
            <a:ext cx="8424936" cy="936103"/>
          </a:xfrm>
        </p:spPr>
        <p:txBody>
          <a:bodyPr>
            <a:noAutofit/>
          </a:bodyPr>
          <a:lstStyle/>
          <a:p>
            <a:r>
              <a:rPr lang="it-IT" sz="4800" b="1" dirty="0"/>
              <a:t>Le difficoltà del confronto</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10" name="TextBox 9"/>
          <p:cNvSpPr txBox="1"/>
          <p:nvPr/>
        </p:nvSpPr>
        <p:spPr>
          <a:xfrm>
            <a:off x="621792" y="1318701"/>
            <a:ext cx="7900416" cy="4524315"/>
          </a:xfrm>
          <a:prstGeom prst="rect">
            <a:avLst/>
          </a:prstGeom>
          <a:solidFill>
            <a:schemeClr val="accent6">
              <a:lumMod val="20000"/>
              <a:lumOff val="80000"/>
            </a:schemeClr>
          </a:solidFill>
        </p:spPr>
        <p:txBody>
          <a:bodyPr wrap="square" rtlCol="0">
            <a:spAutoFit/>
          </a:bodyPr>
          <a:lstStyle/>
          <a:p>
            <a:r>
              <a:rPr lang="it-IT" sz="3200" dirty="0"/>
              <a:t>Nel valutare il confronto tra Paesi, occorre però tenere conto delle grandi difficoltà che si incontrano nel confrontare Paesi diversi sotto il profilo della spesa sociale:  questa infatti viene attuata in ciascun Paese sotto una </a:t>
            </a:r>
            <a:r>
              <a:rPr lang="it-IT" sz="3200" b="1" dirty="0"/>
              <a:t>grande varietà di forme e di nomi </a:t>
            </a:r>
            <a:r>
              <a:rPr lang="it-IT" sz="3200" dirty="0"/>
              <a:t>(per esempio: livelli diversi di </a:t>
            </a:r>
            <a:r>
              <a:rPr lang="it-IT" sz="3200" b="1" dirty="0"/>
              <a:t>gratuità del servizio</a:t>
            </a:r>
            <a:r>
              <a:rPr lang="it-IT" sz="3200" dirty="0"/>
              <a:t> sanitario, scolastico, ecc.); in Italia, inoltre, è più diffusa l’</a:t>
            </a:r>
            <a:r>
              <a:rPr lang="it-IT" sz="3200" b="1" dirty="0"/>
              <a:t>elusione dell’</a:t>
            </a:r>
            <a:r>
              <a:rPr lang="it-IT" sz="3200" b="1" dirty="0" err="1"/>
              <a:t>obbl</a:t>
            </a:r>
            <a:r>
              <a:rPr lang="it-IT" sz="3200" b="1" dirty="0"/>
              <a:t>. di </a:t>
            </a:r>
            <a:r>
              <a:rPr lang="it-IT" sz="3200" b="1" i="1" dirty="0"/>
              <a:t>co-</a:t>
            </a:r>
            <a:r>
              <a:rPr lang="it-IT" sz="3200" b="1" i="1" dirty="0" err="1"/>
              <a:t>payment</a:t>
            </a:r>
            <a:endParaRPr lang="it-IT" sz="2500" i="1" dirty="0"/>
          </a:p>
        </p:txBody>
      </p:sp>
    </p:spTree>
    <p:extLst>
      <p:ext uri="{BB962C8B-B14F-4D97-AF65-F5344CB8AC3E}">
        <p14:creationId xmlns:p14="http://schemas.microsoft.com/office/powerpoint/2010/main" xmlns="" val="583163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4</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La spesa sociale in Italia</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graphicFrame>
        <p:nvGraphicFramePr>
          <p:cNvPr id="10" name="Chart 9"/>
          <p:cNvGraphicFramePr>
            <a:graphicFrameLocks/>
          </p:cNvGraphicFramePr>
          <p:nvPr>
            <p:extLst>
              <p:ext uri="{D42A27DB-BD31-4B8C-83A1-F6EECF244321}">
                <p14:modId xmlns:p14="http://schemas.microsoft.com/office/powerpoint/2010/main" xmlns="" val="663982679"/>
              </p:ext>
            </p:extLst>
          </p:nvPr>
        </p:nvGraphicFramePr>
        <p:xfrm>
          <a:off x="323528" y="2246676"/>
          <a:ext cx="3095625" cy="3558588"/>
        </p:xfrm>
        <a:graphic>
          <a:graphicData uri="http://schemas.openxmlformats.org/drawingml/2006/chart">
            <c:chart xmlns:c="http://schemas.openxmlformats.org/drawingml/2006/chart" xmlns:r="http://schemas.openxmlformats.org/officeDocument/2006/relationships" r:id="rId4"/>
          </a:graphicData>
        </a:graphic>
      </p:graphicFrame>
      <p:cxnSp>
        <p:nvCxnSpPr>
          <p:cNvPr id="4" name="Straight Arrow Connector 3"/>
          <p:cNvCxnSpPr/>
          <p:nvPr/>
        </p:nvCxnSpPr>
        <p:spPr>
          <a:xfrm>
            <a:off x="2496343" y="4869160"/>
            <a:ext cx="1355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496343" y="3622328"/>
            <a:ext cx="135512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496343" y="2924944"/>
            <a:ext cx="135557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2343944" y="1656093"/>
            <a:ext cx="1507525" cy="76479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2339752" y="2588277"/>
            <a:ext cx="1511717" cy="9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923928" y="4326195"/>
            <a:ext cx="4849137" cy="830997"/>
          </a:xfrm>
          <a:prstGeom prst="rect">
            <a:avLst/>
          </a:prstGeom>
          <a:solidFill>
            <a:schemeClr val="accent2">
              <a:lumMod val="40000"/>
              <a:lumOff val="60000"/>
            </a:schemeClr>
          </a:solidFill>
        </p:spPr>
        <p:txBody>
          <a:bodyPr wrap="square" rtlCol="0">
            <a:spAutoFit/>
          </a:bodyPr>
          <a:lstStyle/>
          <a:p>
            <a:r>
              <a:rPr lang="it-IT" sz="1600" b="1" dirty="0"/>
              <a:t>Vecchiaia</a:t>
            </a:r>
            <a:r>
              <a:rPr lang="it-IT" sz="1600" dirty="0"/>
              <a:t>: per la gran parte pensioni (216 miliardi a carattere previdenziale, 7 miliardi a carattere assistenziale)</a:t>
            </a:r>
          </a:p>
        </p:txBody>
      </p:sp>
      <p:sp>
        <p:nvSpPr>
          <p:cNvPr id="17" name="TextBox 16"/>
          <p:cNvSpPr txBox="1"/>
          <p:nvPr/>
        </p:nvSpPr>
        <p:spPr>
          <a:xfrm>
            <a:off x="3923929" y="3390091"/>
            <a:ext cx="4896544" cy="830997"/>
          </a:xfrm>
          <a:prstGeom prst="rect">
            <a:avLst/>
          </a:prstGeom>
          <a:solidFill>
            <a:schemeClr val="accent3">
              <a:lumMod val="60000"/>
              <a:lumOff val="40000"/>
            </a:schemeClr>
          </a:solidFill>
        </p:spPr>
        <p:txBody>
          <a:bodyPr wrap="square" rtlCol="0">
            <a:spAutoFit/>
          </a:bodyPr>
          <a:lstStyle/>
          <a:p>
            <a:r>
              <a:rPr lang="it-IT" sz="1600" b="1" dirty="0"/>
              <a:t>Sanità</a:t>
            </a:r>
            <a:r>
              <a:rPr lang="it-IT" sz="1600" dirty="0"/>
              <a:t>: circa 105 miliardi, di cui 9 in acquisto farmaci, 65 per la sanità pubblica e 31 per l’assistenza da parte di operatori privati</a:t>
            </a:r>
          </a:p>
        </p:txBody>
      </p:sp>
      <p:sp>
        <p:nvSpPr>
          <p:cNvPr id="18" name="TextBox 17"/>
          <p:cNvSpPr txBox="1"/>
          <p:nvPr/>
        </p:nvSpPr>
        <p:spPr>
          <a:xfrm>
            <a:off x="3923928" y="2946430"/>
            <a:ext cx="4896545" cy="338554"/>
          </a:xfrm>
          <a:prstGeom prst="rect">
            <a:avLst/>
          </a:prstGeom>
          <a:solidFill>
            <a:schemeClr val="accent4">
              <a:lumMod val="40000"/>
              <a:lumOff val="60000"/>
            </a:schemeClr>
          </a:solidFill>
        </p:spPr>
        <p:txBody>
          <a:bodyPr wrap="square" rtlCol="0">
            <a:spAutoFit/>
          </a:bodyPr>
          <a:lstStyle/>
          <a:p>
            <a:r>
              <a:rPr lang="it-IT" sz="1600" b="1" dirty="0"/>
              <a:t>Invalidità</a:t>
            </a:r>
            <a:r>
              <a:rPr lang="it-IT" sz="1600" dirty="0"/>
              <a:t>: 26 mld., principalmente prestazioni in denaro</a:t>
            </a:r>
          </a:p>
        </p:txBody>
      </p:sp>
      <p:sp>
        <p:nvSpPr>
          <p:cNvPr id="19" name="TextBox 18"/>
          <p:cNvSpPr txBox="1"/>
          <p:nvPr/>
        </p:nvSpPr>
        <p:spPr>
          <a:xfrm>
            <a:off x="3923927" y="2492896"/>
            <a:ext cx="4896546" cy="338554"/>
          </a:xfrm>
          <a:prstGeom prst="rect">
            <a:avLst/>
          </a:prstGeom>
          <a:solidFill>
            <a:schemeClr val="accent5">
              <a:lumMod val="20000"/>
              <a:lumOff val="80000"/>
            </a:schemeClr>
          </a:solidFill>
        </p:spPr>
        <p:txBody>
          <a:bodyPr wrap="square" rtlCol="0">
            <a:spAutoFit/>
          </a:bodyPr>
          <a:lstStyle/>
          <a:p>
            <a:r>
              <a:rPr lang="it-IT" sz="1600" b="1" dirty="0"/>
              <a:t>Famiglia</a:t>
            </a:r>
            <a:r>
              <a:rPr lang="it-IT" sz="1600" dirty="0"/>
              <a:t>: 24 mld., principalmente prestazioni in denaro</a:t>
            </a:r>
          </a:p>
        </p:txBody>
      </p:sp>
      <p:sp>
        <p:nvSpPr>
          <p:cNvPr id="23" name="TextBox 22"/>
          <p:cNvSpPr txBox="1"/>
          <p:nvPr/>
        </p:nvSpPr>
        <p:spPr>
          <a:xfrm>
            <a:off x="3923929" y="1124744"/>
            <a:ext cx="4849137" cy="830997"/>
          </a:xfrm>
          <a:prstGeom prst="rect">
            <a:avLst/>
          </a:prstGeom>
          <a:solidFill>
            <a:schemeClr val="bg1"/>
          </a:solidFill>
          <a:ln>
            <a:solidFill>
              <a:srgbClr val="FF0000"/>
            </a:solidFill>
          </a:ln>
        </p:spPr>
        <p:txBody>
          <a:bodyPr wrap="square" rtlCol="0">
            <a:spAutoFit/>
          </a:bodyPr>
          <a:lstStyle/>
          <a:p>
            <a:r>
              <a:rPr lang="it-IT" sz="1600" b="1" dirty="0"/>
              <a:t>Esclusione sociale</a:t>
            </a:r>
            <a:r>
              <a:rPr lang="it-IT" sz="1600" dirty="0"/>
              <a:t>: circa 3 miliardi e mezzo nel 2016, divisi in spesa dei comuni, social card, residenze popolari, ecc. </a:t>
            </a:r>
          </a:p>
        </p:txBody>
      </p:sp>
      <p:cxnSp>
        <p:nvCxnSpPr>
          <p:cNvPr id="24" name="Straight Arrow Connector 23"/>
          <p:cNvCxnSpPr/>
          <p:nvPr/>
        </p:nvCxnSpPr>
        <p:spPr>
          <a:xfrm flipV="1">
            <a:off x="2496343" y="2230125"/>
            <a:ext cx="1355126" cy="2995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923949" y="2060848"/>
            <a:ext cx="4896546" cy="338554"/>
          </a:xfrm>
          <a:prstGeom prst="rect">
            <a:avLst/>
          </a:prstGeom>
          <a:solidFill>
            <a:srgbClr val="F37E1D">
              <a:alpha val="47059"/>
            </a:srgbClr>
          </a:solidFill>
        </p:spPr>
        <p:txBody>
          <a:bodyPr wrap="square" rtlCol="0">
            <a:spAutoFit/>
          </a:bodyPr>
          <a:lstStyle/>
          <a:p>
            <a:r>
              <a:rPr lang="it-IT" sz="1600" b="1" dirty="0"/>
              <a:t>Disoccupazione</a:t>
            </a:r>
            <a:r>
              <a:rPr lang="it-IT" sz="1600" dirty="0"/>
              <a:t>: 19 mld. Per Naspi, CIG, ecc...</a:t>
            </a:r>
          </a:p>
        </p:txBody>
      </p:sp>
      <p:sp>
        <p:nvSpPr>
          <p:cNvPr id="3" name="TextBox 2"/>
          <p:cNvSpPr txBox="1"/>
          <p:nvPr/>
        </p:nvSpPr>
        <p:spPr>
          <a:xfrm>
            <a:off x="182880" y="5795101"/>
            <a:ext cx="2523744" cy="261610"/>
          </a:xfrm>
          <a:prstGeom prst="rect">
            <a:avLst/>
          </a:prstGeom>
          <a:noFill/>
        </p:spPr>
        <p:txBody>
          <a:bodyPr wrap="square" rtlCol="0">
            <a:spAutoFit/>
          </a:bodyPr>
          <a:lstStyle/>
          <a:p>
            <a:r>
              <a:rPr lang="en-US" sz="1100" dirty="0"/>
              <a:t>Fonte: </a:t>
            </a:r>
            <a:r>
              <a:rPr lang="en-US" sz="1100" dirty="0" err="1"/>
              <a:t>Istat</a:t>
            </a:r>
            <a:r>
              <a:rPr lang="en-US" sz="1100" dirty="0"/>
              <a:t>, </a:t>
            </a:r>
            <a:r>
              <a:rPr lang="en-US" sz="1100" dirty="0" err="1"/>
              <a:t>Annuario</a:t>
            </a:r>
            <a:r>
              <a:rPr lang="en-US" sz="1100" dirty="0"/>
              <a:t> </a:t>
            </a:r>
            <a:r>
              <a:rPr lang="en-US" sz="1100" dirty="0" err="1"/>
              <a:t>Statistico</a:t>
            </a:r>
            <a:r>
              <a:rPr lang="en-US" sz="1100" dirty="0"/>
              <a:t> 2016</a:t>
            </a:r>
          </a:p>
        </p:txBody>
      </p:sp>
    </p:spTree>
    <p:extLst>
      <p:ext uri="{BB962C8B-B14F-4D97-AF65-F5344CB8AC3E}">
        <p14:creationId xmlns:p14="http://schemas.microsoft.com/office/powerpoint/2010/main" xmlns="" val="219247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5</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292608" y="298337"/>
            <a:ext cx="8424936" cy="1375015"/>
          </a:xfrm>
        </p:spPr>
        <p:txBody>
          <a:bodyPr>
            <a:noAutofit/>
          </a:bodyPr>
          <a:lstStyle/>
          <a:p>
            <a:r>
              <a:rPr lang="it-IT" sz="4800" b="1" dirty="0"/>
              <a:t>Il disordine</a:t>
            </a:r>
            <a:br>
              <a:rPr lang="it-IT" sz="4800" b="1" dirty="0"/>
            </a:br>
            <a:r>
              <a:rPr lang="it-IT" sz="4800" b="1" dirty="0"/>
              <a:t>della spesa sociale italiana</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10" name="TextBox 9"/>
          <p:cNvSpPr txBox="1"/>
          <p:nvPr/>
        </p:nvSpPr>
        <p:spPr>
          <a:xfrm>
            <a:off x="554868" y="1892808"/>
            <a:ext cx="7900416" cy="4001095"/>
          </a:xfrm>
          <a:prstGeom prst="rect">
            <a:avLst/>
          </a:prstGeom>
          <a:solidFill>
            <a:schemeClr val="accent6">
              <a:lumMod val="20000"/>
              <a:lumOff val="80000"/>
            </a:schemeClr>
          </a:solidFill>
        </p:spPr>
        <p:txBody>
          <a:bodyPr wrap="square" rtlCol="0">
            <a:spAutoFit/>
          </a:bodyPr>
          <a:lstStyle/>
          <a:p>
            <a:r>
              <a:rPr lang="it-IT" sz="3200" dirty="0"/>
              <a:t>La spesa sociale, da noi, è affidata in parte allo </a:t>
            </a:r>
            <a:r>
              <a:rPr lang="it-IT" sz="3200" b="1" dirty="0">
                <a:solidFill>
                  <a:srgbClr val="C00000"/>
                </a:solidFill>
              </a:rPr>
              <a:t>Stato</a:t>
            </a:r>
            <a:r>
              <a:rPr lang="it-IT" sz="3200" dirty="0"/>
              <a:t> (SIA, REI), in parte alle </a:t>
            </a:r>
            <a:r>
              <a:rPr lang="it-IT" sz="3200" b="1" dirty="0">
                <a:solidFill>
                  <a:srgbClr val="C00000"/>
                </a:solidFill>
              </a:rPr>
              <a:t>Regioni</a:t>
            </a:r>
            <a:r>
              <a:rPr lang="it-IT" sz="3200" dirty="0"/>
              <a:t> e ai </a:t>
            </a:r>
            <a:r>
              <a:rPr lang="it-IT" sz="3200" b="1" dirty="0">
                <a:solidFill>
                  <a:srgbClr val="C00000"/>
                </a:solidFill>
              </a:rPr>
              <a:t>Comuni</a:t>
            </a:r>
            <a:r>
              <a:rPr lang="it-IT" sz="3200" dirty="0"/>
              <a:t>, che vi provvedono anche attingendo ai contributi del Fondo Sociale Europeo</a:t>
            </a:r>
          </a:p>
          <a:p>
            <a:endParaRPr lang="it-IT" sz="1400" dirty="0"/>
          </a:p>
          <a:p>
            <a:r>
              <a:rPr lang="it-IT" sz="2800" dirty="0"/>
              <a:t>Se si concentrasse la spesa contro la povertà in un </a:t>
            </a:r>
            <a:r>
              <a:rPr lang="it-IT" sz="2800" b="1" dirty="0"/>
              <a:t>assegno familiare unico</a:t>
            </a:r>
            <a:r>
              <a:rPr lang="it-IT" sz="2800" dirty="0"/>
              <a:t>, subordinato solo all’ISEE, un gran numero di famiglie uscirebbe dalla povertà o la ridurrebbero molto</a:t>
            </a:r>
          </a:p>
        </p:txBody>
      </p:sp>
    </p:spTree>
    <p:extLst>
      <p:ext uri="{BB962C8B-B14F-4D97-AF65-F5344CB8AC3E}">
        <p14:creationId xmlns:p14="http://schemas.microsoft.com/office/powerpoint/2010/main" xmlns="" val="183898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6</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243258" y="116632"/>
            <a:ext cx="8717862" cy="936103"/>
          </a:xfrm>
        </p:spPr>
        <p:txBody>
          <a:bodyPr>
            <a:noAutofit/>
          </a:bodyPr>
          <a:lstStyle/>
          <a:p>
            <a:r>
              <a:rPr lang="it-IT" sz="4800" b="1" dirty="0"/>
              <a:t>La spesa </a:t>
            </a:r>
            <a:r>
              <a:rPr lang="it-IT" sz="4800" b="1" dirty="0" err="1"/>
              <a:t>soc</a:t>
            </a:r>
            <a:r>
              <a:rPr lang="it-IT" sz="4800" b="1" dirty="0"/>
              <a:t>. di Comuni e Regioni</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graphicFrame>
        <p:nvGraphicFramePr>
          <p:cNvPr id="7" name="Chart 6"/>
          <p:cNvGraphicFramePr>
            <a:graphicFrameLocks/>
          </p:cNvGraphicFramePr>
          <p:nvPr>
            <p:extLst/>
          </p:nvPr>
        </p:nvGraphicFramePr>
        <p:xfrm>
          <a:off x="270592" y="980728"/>
          <a:ext cx="4301407" cy="3933146"/>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246296" y="4769857"/>
            <a:ext cx="4325703" cy="1077218"/>
          </a:xfrm>
          <a:prstGeom prst="rect">
            <a:avLst/>
          </a:prstGeom>
          <a:solidFill>
            <a:schemeClr val="accent4">
              <a:lumMod val="40000"/>
              <a:lumOff val="60000"/>
            </a:schemeClr>
          </a:solidFill>
        </p:spPr>
        <p:txBody>
          <a:bodyPr wrap="square" rtlCol="0">
            <a:spAutoFit/>
          </a:bodyPr>
          <a:lstStyle/>
          <a:p>
            <a:r>
              <a:rPr lang="it-IT" sz="1600" dirty="0"/>
              <a:t>Una (piccola) parte della spesa sociale è gestita a livello comunale, con enorme </a:t>
            </a:r>
            <a:r>
              <a:rPr lang="it-IT" sz="1600" b="1" dirty="0"/>
              <a:t>divario tra nord e sud</a:t>
            </a:r>
            <a:r>
              <a:rPr lang="it-IT" sz="1600" dirty="0"/>
              <a:t>:</a:t>
            </a:r>
            <a:r>
              <a:rPr lang="it-IT" sz="1600" b="1" dirty="0"/>
              <a:t> </a:t>
            </a:r>
            <a:r>
              <a:rPr lang="it-IT" sz="1600" dirty="0"/>
              <a:t>la spesa per abitante  dei  comuni va dagli € 24 della Calabria agli oltre € 270 in Valle d’Aosta.</a:t>
            </a:r>
          </a:p>
        </p:txBody>
      </p:sp>
      <p:sp>
        <p:nvSpPr>
          <p:cNvPr id="13" name="TextBox 12"/>
          <p:cNvSpPr txBox="1"/>
          <p:nvPr/>
        </p:nvSpPr>
        <p:spPr>
          <a:xfrm>
            <a:off x="243258" y="6453337"/>
            <a:ext cx="7209062" cy="486960"/>
          </a:xfrm>
          <a:prstGeom prst="rect">
            <a:avLst/>
          </a:prstGeom>
          <a:noFill/>
        </p:spPr>
        <p:txBody>
          <a:bodyPr wrap="square" rtlCol="0">
            <a:noAutofit/>
          </a:bodyPr>
          <a:lstStyle/>
          <a:p>
            <a:r>
              <a:rPr lang="en-US" sz="1100" i="1" dirty="0" err="1"/>
              <a:t>Fonti</a:t>
            </a:r>
            <a:r>
              <a:rPr lang="en-US" sz="1100" i="1" dirty="0"/>
              <a:t>: </a:t>
            </a:r>
            <a:r>
              <a:rPr lang="en-US" sz="1100" i="1" dirty="0" err="1"/>
              <a:t>Istat</a:t>
            </a:r>
            <a:r>
              <a:rPr lang="en-US" sz="1100" i="1" dirty="0"/>
              <a:t> ,2016, </a:t>
            </a:r>
            <a:r>
              <a:rPr lang="en-US" sz="1100" i="1" dirty="0">
                <a:hlinkClick r:id="rId5"/>
              </a:rPr>
              <a:t>http://www.istat.it/it/files/2016/04/Cap_5_Ra2016.pdf</a:t>
            </a:r>
            <a:endParaRPr lang="en-US" sz="1100" i="1" dirty="0"/>
          </a:p>
          <a:p>
            <a:r>
              <a:rPr lang="it-IT" sz="1100" i="1" dirty="0"/>
              <a:t>           Singoli Programmi ESF/FESR Regionali estratti da </a:t>
            </a:r>
            <a:r>
              <a:rPr lang="it-IT" sz="1100" i="1" dirty="0">
                <a:hlinkClick r:id="rId6"/>
              </a:rPr>
              <a:t>http://www.opencoesione.gov.it/programmi_2014_2020/</a:t>
            </a:r>
            <a:r>
              <a:rPr lang="it-IT" sz="1100" i="1" dirty="0"/>
              <a:t> </a:t>
            </a:r>
            <a:r>
              <a:rPr lang="en-US" sz="1100" i="1" dirty="0"/>
              <a:t> </a:t>
            </a:r>
          </a:p>
        </p:txBody>
      </p:sp>
      <p:sp>
        <p:nvSpPr>
          <p:cNvPr id="16" name="TextBox 15"/>
          <p:cNvSpPr txBox="1"/>
          <p:nvPr/>
        </p:nvSpPr>
        <p:spPr>
          <a:xfrm>
            <a:off x="4709885" y="4769857"/>
            <a:ext cx="4110587" cy="1077218"/>
          </a:xfrm>
          <a:prstGeom prst="rect">
            <a:avLst/>
          </a:prstGeom>
          <a:solidFill>
            <a:schemeClr val="accent4">
              <a:lumMod val="40000"/>
              <a:lumOff val="60000"/>
            </a:schemeClr>
          </a:solidFill>
        </p:spPr>
        <p:txBody>
          <a:bodyPr wrap="square" rtlCol="0">
            <a:spAutoFit/>
          </a:bodyPr>
          <a:lstStyle/>
          <a:p>
            <a:r>
              <a:rPr lang="it-IT" sz="1600" dirty="0"/>
              <a:t>Una parte (ancora più piccola) proviene dai </a:t>
            </a:r>
            <a:r>
              <a:rPr lang="it-IT" sz="1600" b="1" dirty="0"/>
              <a:t>fondi  UE gestiti dalle regioni</a:t>
            </a:r>
            <a:r>
              <a:rPr lang="it-IT" sz="1600" dirty="0"/>
              <a:t>. In alcuni casi (e.g. Basilicata e Puglia) questi fondi </a:t>
            </a:r>
            <a:r>
              <a:rPr lang="it-IT" sz="1600" b="1" dirty="0"/>
              <a:t>migliorano significativamente la spesa sociale</a:t>
            </a:r>
            <a:r>
              <a:rPr lang="it-IT" sz="1600" dirty="0"/>
              <a:t> pro capite.</a:t>
            </a:r>
          </a:p>
        </p:txBody>
      </p:sp>
      <p:graphicFrame>
        <p:nvGraphicFramePr>
          <p:cNvPr id="18" name="Chart 17"/>
          <p:cNvGraphicFramePr>
            <a:graphicFrameLocks/>
          </p:cNvGraphicFramePr>
          <p:nvPr>
            <p:extLst/>
          </p:nvPr>
        </p:nvGraphicFramePr>
        <p:xfrm>
          <a:off x="4548197" y="905256"/>
          <a:ext cx="4272275" cy="3864601"/>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xmlns="" val="571280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7</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400758" y="116632"/>
            <a:ext cx="8424936" cy="936103"/>
          </a:xfrm>
        </p:spPr>
        <p:txBody>
          <a:bodyPr>
            <a:noAutofit/>
          </a:bodyPr>
          <a:lstStyle/>
          <a:p>
            <a:r>
              <a:rPr lang="it-IT" sz="4800" b="1" dirty="0"/>
              <a:t>Efficacia della spesa sociale</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sp>
        <p:nvSpPr>
          <p:cNvPr id="11" name="TextBox 10"/>
          <p:cNvSpPr txBox="1"/>
          <p:nvPr/>
        </p:nvSpPr>
        <p:spPr>
          <a:xfrm>
            <a:off x="789864" y="4636008"/>
            <a:ext cx="7403160" cy="1200329"/>
          </a:xfrm>
          <a:prstGeom prst="rect">
            <a:avLst/>
          </a:prstGeom>
          <a:solidFill>
            <a:schemeClr val="accent4">
              <a:lumMod val="40000"/>
              <a:lumOff val="60000"/>
            </a:schemeClr>
          </a:solidFill>
        </p:spPr>
        <p:txBody>
          <a:bodyPr wrap="square" rtlCol="0">
            <a:spAutoFit/>
          </a:bodyPr>
          <a:lstStyle/>
          <a:p>
            <a:r>
              <a:rPr lang="it-IT" sz="2400" dirty="0"/>
              <a:t>Il nostro sistema  di protezione riesce a ridurre il rischio povertà di </a:t>
            </a:r>
            <a:r>
              <a:rPr lang="it-IT" sz="2400" b="1" dirty="0"/>
              <a:t>soli 5 punti</a:t>
            </a:r>
            <a:r>
              <a:rPr lang="it-IT" sz="2400" dirty="0"/>
              <a:t> percentuali (meglio solo della Grecia) rispetto a una </a:t>
            </a:r>
            <a:r>
              <a:rPr lang="it-IT" sz="2400" b="1" dirty="0"/>
              <a:t>media europea del 9%</a:t>
            </a:r>
            <a:endParaRPr lang="it-IT" sz="2400" dirty="0"/>
          </a:p>
        </p:txBody>
      </p:sp>
      <p:graphicFrame>
        <p:nvGraphicFramePr>
          <p:cNvPr id="12" name="Chart 11"/>
          <p:cNvGraphicFramePr>
            <a:graphicFrameLocks/>
          </p:cNvGraphicFramePr>
          <p:nvPr>
            <p:extLst>
              <p:ext uri="{D42A27DB-BD31-4B8C-83A1-F6EECF244321}">
                <p14:modId xmlns:p14="http://schemas.microsoft.com/office/powerpoint/2010/main" xmlns="" val="3853000865"/>
              </p:ext>
            </p:extLst>
          </p:nvPr>
        </p:nvGraphicFramePr>
        <p:xfrm>
          <a:off x="1060704" y="1124744"/>
          <a:ext cx="7242048" cy="3456384"/>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841248" y="5843016"/>
            <a:ext cx="2523744" cy="261610"/>
          </a:xfrm>
          <a:prstGeom prst="rect">
            <a:avLst/>
          </a:prstGeom>
          <a:noFill/>
        </p:spPr>
        <p:txBody>
          <a:bodyPr wrap="square" rtlCol="0">
            <a:spAutoFit/>
          </a:bodyPr>
          <a:lstStyle/>
          <a:p>
            <a:r>
              <a:rPr lang="en-US" sz="1100" dirty="0"/>
              <a:t>Fonte: </a:t>
            </a:r>
            <a:r>
              <a:rPr lang="en-US" sz="1100" dirty="0" err="1"/>
              <a:t>Istat</a:t>
            </a:r>
            <a:r>
              <a:rPr lang="en-US" sz="1100" dirty="0"/>
              <a:t>, 2016</a:t>
            </a:r>
          </a:p>
        </p:txBody>
      </p:sp>
    </p:spTree>
    <p:extLst>
      <p:ext uri="{BB962C8B-B14F-4D97-AF65-F5344CB8AC3E}">
        <p14:creationId xmlns:p14="http://schemas.microsoft.com/office/powerpoint/2010/main" xmlns="" val="64863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p:cNvSpPr/>
          <p:nvPr/>
        </p:nvSpPr>
        <p:spPr>
          <a:xfrm>
            <a:off x="-1" y="6132069"/>
            <a:ext cx="8820473" cy="321267"/>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6ADB45E2-C431-4E1C-817B-68B539F1D637}" type="slidenum">
              <a:rPr lang="it-IT" smtClean="0"/>
              <a:pPr algn="r"/>
              <a:t>8</a:t>
            </a:fld>
            <a:endParaRPr lang="it-IT" dirty="0"/>
          </a:p>
        </p:txBody>
      </p:sp>
      <p:pic>
        <p:nvPicPr>
          <p:cNvPr id="6" name="Picture 2" descr="C:\Users\francesco\Documents\think tank\bomba nuoova.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2320" y="5949282"/>
            <a:ext cx="792088" cy="720078"/>
          </a:xfrm>
          <a:prstGeom prst="rect">
            <a:avLst/>
          </a:prstGeom>
          <a:noFill/>
          <a:ln w="38100">
            <a:solidFill>
              <a:schemeClr val="bg1">
                <a:lumMod val="75000"/>
              </a:schemeClr>
            </a:solidFill>
          </a:ln>
          <a:extLst>
            <a:ext uri="{909E8E84-426E-40DD-AFC4-6F175D3DCCD1}">
              <a14:hiddenFill xmlns:a14="http://schemas.microsoft.com/office/drawing/2010/main" xmlns="">
                <a:solidFill>
                  <a:srgbClr val="FFFFFF"/>
                </a:solidFill>
              </a14:hiddenFill>
            </a:ext>
          </a:extLst>
        </p:spPr>
      </p:pic>
      <p:sp>
        <p:nvSpPr>
          <p:cNvPr id="5" name="Title 4"/>
          <p:cNvSpPr>
            <a:spLocks noGrp="1"/>
          </p:cNvSpPr>
          <p:nvPr>
            <p:ph type="ctrTitle"/>
          </p:nvPr>
        </p:nvSpPr>
        <p:spPr>
          <a:xfrm>
            <a:off x="107505" y="188640"/>
            <a:ext cx="9036496" cy="720079"/>
          </a:xfrm>
        </p:spPr>
        <p:txBody>
          <a:bodyPr>
            <a:noAutofit/>
          </a:bodyPr>
          <a:lstStyle/>
          <a:p>
            <a:r>
              <a:rPr lang="it-IT" sz="3400" b="1" dirty="0"/>
              <a:t>Abbiamo bisogno di una spesa sociale migliore</a:t>
            </a:r>
          </a:p>
        </p:txBody>
      </p:sp>
      <p:sp>
        <p:nvSpPr>
          <p:cNvPr id="8" name="TextBox 7"/>
          <p:cNvSpPr txBox="1"/>
          <p:nvPr/>
        </p:nvSpPr>
        <p:spPr>
          <a:xfrm>
            <a:off x="5220072" y="6093296"/>
            <a:ext cx="2592288" cy="369332"/>
          </a:xfrm>
          <a:prstGeom prst="rect">
            <a:avLst/>
          </a:prstGeom>
          <a:noFill/>
        </p:spPr>
        <p:txBody>
          <a:bodyPr wrap="square" rtlCol="0">
            <a:spAutoFit/>
          </a:bodyPr>
          <a:lstStyle/>
          <a:p>
            <a:r>
              <a:rPr lang="it-IT" dirty="0">
                <a:solidFill>
                  <a:schemeClr val="bg1"/>
                </a:solidFill>
              </a:rPr>
              <a:t>www.tortugaecon.eu</a:t>
            </a:r>
          </a:p>
        </p:txBody>
      </p:sp>
      <p:graphicFrame>
        <p:nvGraphicFramePr>
          <p:cNvPr id="10" name="Grafico 1"/>
          <p:cNvGraphicFramePr>
            <a:graphicFrameLocks/>
          </p:cNvGraphicFramePr>
          <p:nvPr>
            <p:extLst>
              <p:ext uri="{D42A27DB-BD31-4B8C-83A1-F6EECF244321}">
                <p14:modId xmlns:p14="http://schemas.microsoft.com/office/powerpoint/2010/main" xmlns="" val="2832345776"/>
              </p:ext>
            </p:extLst>
          </p:nvPr>
        </p:nvGraphicFramePr>
        <p:xfrm>
          <a:off x="1763688" y="1700808"/>
          <a:ext cx="5544616" cy="2952328"/>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251520" y="4636008"/>
            <a:ext cx="8568952" cy="1200329"/>
          </a:xfrm>
          <a:prstGeom prst="rect">
            <a:avLst/>
          </a:prstGeom>
          <a:solidFill>
            <a:schemeClr val="accent4">
              <a:lumMod val="40000"/>
              <a:lumOff val="60000"/>
            </a:schemeClr>
          </a:solidFill>
        </p:spPr>
        <p:txBody>
          <a:bodyPr wrap="square" rtlCol="0">
            <a:spAutoFit/>
          </a:bodyPr>
          <a:lstStyle/>
          <a:p>
            <a:pPr marL="285750" indent="-285750">
              <a:buFont typeface="Arial" panose="020B0604020202020204" pitchFamily="34" charset="0"/>
              <a:buChar char="•"/>
            </a:pPr>
            <a:r>
              <a:rPr lang="it-IT" dirty="0"/>
              <a:t>Per quanto riguarda la </a:t>
            </a:r>
            <a:r>
              <a:rPr lang="it-IT" b="1" dirty="0"/>
              <a:t>povertà assoluta</a:t>
            </a:r>
            <a:r>
              <a:rPr lang="it-IT" dirty="0"/>
              <a:t>, calcolata da ISTAT, siamo passati da 2,4 milioni (4,1% del totale) nel 2007 a </a:t>
            </a:r>
            <a:r>
              <a:rPr lang="it-IT" b="1" dirty="0"/>
              <a:t>6 milioni (9,9%) di persone</a:t>
            </a:r>
            <a:r>
              <a:rPr lang="it-IT" dirty="0"/>
              <a:t> nel 2013</a:t>
            </a:r>
          </a:p>
          <a:p>
            <a:pPr marL="285750" indent="-285750">
              <a:buFont typeface="Arial" panose="020B0604020202020204" pitchFamily="34" charset="0"/>
              <a:buChar char="•"/>
            </a:pPr>
            <a:r>
              <a:rPr lang="it-IT" dirty="0"/>
              <a:t>Il fenomeno colpisce oggi anche le </a:t>
            </a:r>
            <a:r>
              <a:rPr lang="it-IT" b="1" dirty="0"/>
              <a:t>persone occupate</a:t>
            </a:r>
            <a:r>
              <a:rPr lang="it-IT" dirty="0"/>
              <a:t> </a:t>
            </a:r>
            <a:endParaRPr lang="it-IT" b="1" dirty="0"/>
          </a:p>
          <a:p>
            <a:pPr marL="285750" indent="-285750">
              <a:buFont typeface="Arial" panose="020B0604020202020204" pitchFamily="34" charset="0"/>
              <a:buChar char="•"/>
            </a:pPr>
            <a:r>
              <a:rPr lang="it-IT" dirty="0"/>
              <a:t>Oggi ci sono </a:t>
            </a:r>
            <a:r>
              <a:rPr lang="it-IT" b="1" dirty="0"/>
              <a:t>più poveri fra i giovani, soprattutto bambini,</a:t>
            </a:r>
            <a:r>
              <a:rPr lang="it-IT" dirty="0"/>
              <a:t> che fra gli anziani</a:t>
            </a:r>
          </a:p>
        </p:txBody>
      </p:sp>
      <p:sp>
        <p:nvSpPr>
          <p:cNvPr id="11" name="TextBox 10"/>
          <p:cNvSpPr txBox="1"/>
          <p:nvPr/>
        </p:nvSpPr>
        <p:spPr>
          <a:xfrm>
            <a:off x="251520" y="974836"/>
            <a:ext cx="8568952" cy="461665"/>
          </a:xfrm>
          <a:prstGeom prst="rect">
            <a:avLst/>
          </a:prstGeom>
          <a:solidFill>
            <a:schemeClr val="accent3">
              <a:lumMod val="60000"/>
              <a:lumOff val="40000"/>
            </a:schemeClr>
          </a:solidFill>
        </p:spPr>
        <p:txBody>
          <a:bodyPr wrap="square" rtlCol="0">
            <a:spAutoFit/>
          </a:bodyPr>
          <a:lstStyle/>
          <a:p>
            <a:pPr algn="ctr"/>
            <a:r>
              <a:rPr lang="it-IT" sz="2400" dirty="0"/>
              <a:t>Spendiamo </a:t>
            </a:r>
            <a:r>
              <a:rPr lang="it-IT" sz="2400" b="1" dirty="0"/>
              <a:t>tanto in pensioni</a:t>
            </a:r>
            <a:r>
              <a:rPr lang="it-IT" sz="2400" dirty="0"/>
              <a:t>, ma</a:t>
            </a:r>
            <a:r>
              <a:rPr lang="it-IT" sz="2400" b="1" dirty="0"/>
              <a:t> pochissimo in lotta alla povertà</a:t>
            </a:r>
            <a:endParaRPr lang="it-IT" sz="2400" dirty="0"/>
          </a:p>
        </p:txBody>
      </p:sp>
      <p:sp>
        <p:nvSpPr>
          <p:cNvPr id="9" name="TextBox 8"/>
          <p:cNvSpPr txBox="1"/>
          <p:nvPr/>
        </p:nvSpPr>
        <p:spPr>
          <a:xfrm>
            <a:off x="182880" y="5910590"/>
            <a:ext cx="2523744" cy="261610"/>
          </a:xfrm>
          <a:prstGeom prst="rect">
            <a:avLst/>
          </a:prstGeom>
          <a:noFill/>
        </p:spPr>
        <p:txBody>
          <a:bodyPr wrap="square" rtlCol="0">
            <a:spAutoFit/>
          </a:bodyPr>
          <a:lstStyle/>
          <a:p>
            <a:r>
              <a:rPr lang="en-US" sz="1100" dirty="0"/>
              <a:t>Fonte: Eurostat</a:t>
            </a:r>
          </a:p>
        </p:txBody>
      </p:sp>
    </p:spTree>
    <p:extLst>
      <p:ext uri="{BB962C8B-B14F-4D97-AF65-F5344CB8AC3E}">
        <p14:creationId xmlns:p14="http://schemas.microsoft.com/office/powerpoint/2010/main" xmlns="" val="4175031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2336" y="1783080"/>
            <a:ext cx="8229600" cy="3227832"/>
          </a:xfrm>
          <a:solidFill>
            <a:schemeClr val="accent6">
              <a:lumMod val="60000"/>
              <a:lumOff val="40000"/>
            </a:schemeClr>
          </a:solidFill>
        </p:spPr>
        <p:txBody>
          <a:bodyPr>
            <a:normAutofit/>
          </a:bodyPr>
          <a:lstStyle/>
          <a:p>
            <a:r>
              <a:rPr lang="it-IT" sz="5000" dirty="0">
                <a:solidFill>
                  <a:schemeClr val="tx2">
                    <a:lumMod val="75000"/>
                  </a:schemeClr>
                </a:solidFill>
              </a:rPr>
              <a:t>Le strategie</a:t>
            </a:r>
            <a:br>
              <a:rPr lang="it-IT" sz="5000" dirty="0">
                <a:solidFill>
                  <a:schemeClr val="tx2">
                    <a:lumMod val="75000"/>
                  </a:schemeClr>
                </a:solidFill>
              </a:rPr>
            </a:br>
            <a:r>
              <a:rPr lang="it-IT" sz="5000" dirty="0">
                <a:solidFill>
                  <a:schemeClr val="tx2">
                    <a:lumMod val="75000"/>
                  </a:schemeClr>
                </a:solidFill>
              </a:rPr>
              <a:t>per combattere la povertà</a:t>
            </a:r>
            <a:br>
              <a:rPr lang="it-IT" sz="5000" dirty="0">
                <a:solidFill>
                  <a:schemeClr val="tx2">
                    <a:lumMod val="75000"/>
                  </a:schemeClr>
                </a:solidFill>
              </a:rPr>
            </a:br>
            <a:r>
              <a:rPr lang="it-IT" sz="5000" dirty="0">
                <a:solidFill>
                  <a:schemeClr val="tx2">
                    <a:lumMod val="75000"/>
                  </a:schemeClr>
                </a:solidFill>
              </a:rPr>
              <a:t>a confronto</a:t>
            </a:r>
          </a:p>
        </p:txBody>
      </p:sp>
    </p:spTree>
    <p:extLst>
      <p:ext uri="{BB962C8B-B14F-4D97-AF65-F5344CB8AC3E}">
        <p14:creationId xmlns:p14="http://schemas.microsoft.com/office/powerpoint/2010/main" xmlns="" val="566233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13817</TotalTime>
  <Words>2227</Words>
  <Application>Microsoft Office PowerPoint</Application>
  <PresentationFormat>Presentazione su schermo (4:3)</PresentationFormat>
  <Paragraphs>275</Paragraphs>
  <Slides>25</Slides>
  <Notes>22</Notes>
  <HiddenSlides>0</HiddenSlides>
  <MMClips>0</MMClips>
  <ScaleCrop>false</ScaleCrop>
  <HeadingPairs>
    <vt:vector size="4" baseType="variant">
      <vt:variant>
        <vt:lpstr>Tema</vt:lpstr>
      </vt:variant>
      <vt:variant>
        <vt:i4>1</vt:i4>
      </vt:variant>
      <vt:variant>
        <vt:lpstr>Titoli diapositive</vt:lpstr>
      </vt:variant>
      <vt:variant>
        <vt:i4>25</vt:i4>
      </vt:variant>
    </vt:vector>
  </HeadingPairs>
  <TitlesOfParts>
    <vt:vector size="26" baseType="lpstr">
      <vt:lpstr>Office Theme</vt:lpstr>
      <vt:lpstr>Diapositiva 1</vt:lpstr>
      <vt:lpstr>La spesa sociale in Europa</vt:lpstr>
      <vt:lpstr>Le difficoltà del confronto</vt:lpstr>
      <vt:lpstr>La spesa sociale in Italia</vt:lpstr>
      <vt:lpstr>Il disordine della spesa sociale italiana</vt:lpstr>
      <vt:lpstr>La spesa soc. di Comuni e Regioni</vt:lpstr>
      <vt:lpstr>Efficacia della spesa sociale</vt:lpstr>
      <vt:lpstr>Abbiamo bisogno di una spesa sociale migliore</vt:lpstr>
      <vt:lpstr>Le strategie per combattere la povertà a confronto</vt:lpstr>
      <vt:lpstr> Una questione terminologica importante  Con «reddito di cittadinanza» o «basic income» si indica una imposta negativa cioè una erogazione dello Stato cui hanno diritto tutti i cittadini in quanto tali  Questa imposta negativa universale oggi esiste soltanto in Alaska…  … ed è oggetto di una sperimentazione su un campione di 2000 soggetti in Finlandia </vt:lpstr>
      <vt:lpstr>Secondo il primo ideatore del basic income, Philippe Van Parijs                       . - l’importo del b.i. deve essere calibrato in modo da non produrre distorsioni nei processi di mercato  - deve comportare una globale ristrutturazione di tutte le prestazioni sociali, compresa una drastica riduzione delle altre forme di sostegno del reddito, come le pensioni - il suo valore deve comprendere anche le prestazioni in natura e di servizio (per esempio il valore delle politiche attive per partecipante) </vt:lpstr>
      <vt:lpstr>Il vero «reddito di cittadinanza»</vt:lpstr>
      <vt:lpstr>Un esperimento generoso (e interessante)</vt:lpstr>
      <vt:lpstr>Diapositiva 14</vt:lpstr>
      <vt:lpstr>Il M5S, avvertito di questa questione cruciale nel dibattito parlamentare, introduce nel proprio progetto (d.d.l. Catalfo n. 1148) un blando principio di condizionalità, affidando la gestione della misura ai Centri per l’Impiego che oggi non ne sono assolutamente in grado (art. 5) e prevedendo per i beneficiari un obbligo di attivarsi molto lasco (i tre rifiuti: art. 12 lett. b) e di rendersi disponibili per eventuali iniziative di lavori socialmente utili  In realtà il M5S mette in sordina questa condizionalità (ben sapendo che know-how e servizi non ci sono ancora) e continua a parlare di reddito di cittadinanza</vt:lpstr>
      <vt:lpstr>Le due gravi criticità del progetto del M5S:  A) l’impatto sul tasso di attività      nel mercato del lavoro      (soprattutto nel Mezzogiorno)   B) il costo le proposte di copertura sono incongrue non è prevista alcuna ristrutturazione delle altre erogazioni sociali</vt:lpstr>
      <vt:lpstr>Diapositiva 17</vt:lpstr>
      <vt:lpstr>Un confronto tra  Reddito Minimo d’Inclusione come attuato in Italia e in Francia  e Reddito di Cittadinanza (progetto M5S)</vt:lpstr>
      <vt:lpstr>Quel che stiamo facendo: REI-SIA</vt:lpstr>
      <vt:lpstr>Gli esperimenti regionali</vt:lpstr>
      <vt:lpstr>Il “reddito di solidarietà attiva” simile al REI</vt:lpstr>
      <vt:lpstr>     Reddito di Cittadinanza M5S</vt:lpstr>
      <vt:lpstr>Le regole (formali) di condizionalità</vt:lpstr>
      <vt:lpstr>Considerazioni di sintesi</vt:lpstr>
      <vt:lpstr>Grazie per l’attenzione</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francesco</dc:creator>
  <cp:lastModifiedBy>Giampiero</cp:lastModifiedBy>
  <cp:revision>221</cp:revision>
  <dcterms:created xsi:type="dcterms:W3CDTF">2017-03-06T22:28:44Z</dcterms:created>
  <dcterms:modified xsi:type="dcterms:W3CDTF">2017-05-26T08:12:16Z</dcterms:modified>
</cp:coreProperties>
</file>